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076136846" r:id="rId5"/>
    <p:sldId id="2076136850" r:id="rId6"/>
    <p:sldId id="2076136896" r:id="rId7"/>
    <p:sldId id="2076136913" r:id="rId8"/>
    <p:sldId id="2076136914" r:id="rId9"/>
    <p:sldId id="2076136915" r:id="rId10"/>
    <p:sldId id="2076136917" r:id="rId11"/>
    <p:sldId id="2076136916" r:id="rId12"/>
    <p:sldId id="2076136918" r:id="rId13"/>
    <p:sldId id="2076136919" r:id="rId14"/>
    <p:sldId id="2076136920" r:id="rId15"/>
    <p:sldId id="2076136922" r:id="rId16"/>
    <p:sldId id="2076136929" r:id="rId17"/>
    <p:sldId id="2076136921" r:id="rId18"/>
    <p:sldId id="2076136923" r:id="rId19"/>
    <p:sldId id="2076136926" r:id="rId20"/>
    <p:sldId id="2076136930" r:id="rId21"/>
    <p:sldId id="2076136924" r:id="rId22"/>
    <p:sldId id="2076136925" r:id="rId23"/>
    <p:sldId id="2076136927" r:id="rId24"/>
    <p:sldId id="2076136928" r:id="rId25"/>
    <p:sldId id="2076136931" r:id="rId26"/>
    <p:sldId id="2076136932" r:id="rId27"/>
    <p:sldId id="2076136933" r:id="rId28"/>
    <p:sldId id="2076136934" r:id="rId29"/>
    <p:sldId id="2076136935" r:id="rId30"/>
    <p:sldId id="2076136936" r:id="rId31"/>
    <p:sldId id="2076136937" r:id="rId32"/>
    <p:sldId id="2076136938" r:id="rId33"/>
    <p:sldId id="2076136940" r:id="rId34"/>
    <p:sldId id="2076136941" r:id="rId35"/>
    <p:sldId id="2076136942" r:id="rId36"/>
    <p:sldId id="2076136943" r:id="rId37"/>
    <p:sldId id="2076136939" r:id="rId38"/>
    <p:sldId id="2076136945" r:id="rId39"/>
    <p:sldId id="2076136944" r:id="rId40"/>
    <p:sldId id="2076136946" r:id="rId41"/>
    <p:sldId id="2076136947" r:id="rId42"/>
    <p:sldId id="2076136948" r:id="rId43"/>
    <p:sldId id="2076136949" r:id="rId44"/>
    <p:sldId id="2076136950" r:id="rId45"/>
    <p:sldId id="207613677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65B09F-0067-C048-BCCA-D514F17250B3}">
          <p14:sldIdLst>
            <p14:sldId id="2076136846"/>
            <p14:sldId id="2076136850"/>
            <p14:sldId id="2076136896"/>
            <p14:sldId id="2076136913"/>
            <p14:sldId id="2076136914"/>
            <p14:sldId id="2076136915"/>
            <p14:sldId id="2076136917"/>
            <p14:sldId id="2076136916"/>
            <p14:sldId id="2076136918"/>
            <p14:sldId id="2076136919"/>
            <p14:sldId id="2076136920"/>
            <p14:sldId id="2076136922"/>
            <p14:sldId id="2076136929"/>
            <p14:sldId id="2076136921"/>
            <p14:sldId id="2076136923"/>
            <p14:sldId id="2076136926"/>
            <p14:sldId id="2076136930"/>
            <p14:sldId id="2076136924"/>
            <p14:sldId id="2076136925"/>
            <p14:sldId id="2076136927"/>
            <p14:sldId id="2076136928"/>
            <p14:sldId id="2076136931"/>
            <p14:sldId id="2076136932"/>
            <p14:sldId id="2076136933"/>
            <p14:sldId id="2076136934"/>
            <p14:sldId id="2076136935"/>
            <p14:sldId id="2076136936"/>
            <p14:sldId id="2076136937"/>
            <p14:sldId id="2076136938"/>
            <p14:sldId id="2076136940"/>
            <p14:sldId id="2076136941"/>
            <p14:sldId id="2076136942"/>
            <p14:sldId id="2076136943"/>
            <p14:sldId id="2076136939"/>
            <p14:sldId id="2076136945"/>
            <p14:sldId id="2076136944"/>
            <p14:sldId id="2076136946"/>
            <p14:sldId id="2076136947"/>
            <p14:sldId id="2076136948"/>
            <p14:sldId id="2076136949"/>
            <p14:sldId id="2076136950"/>
            <p14:sldId id="2076136774"/>
          </p14:sldIdLst>
        </p14:section>
      </p14:sectionLst>
    </p:ext>
    <p:ext uri="{EFAFB233-063F-42B5-8137-9DF3F51BA10A}">
      <p15:sldGuideLst xmlns:p15="http://schemas.microsoft.com/office/powerpoint/2012/main">
        <p15:guide id="1" pos="6144" userDrawn="1">
          <p15:clr>
            <a:srgbClr val="A4A3A4"/>
          </p15:clr>
        </p15:guide>
        <p15:guide id="2" orient="horz" pos="3648" userDrawn="1">
          <p15:clr>
            <a:srgbClr val="A4A3A4"/>
          </p15:clr>
        </p15:guide>
        <p15:guide id="3" orient="horz" pos="1104" userDrawn="1">
          <p15:clr>
            <a:srgbClr val="A4A3A4"/>
          </p15:clr>
        </p15:guide>
        <p15:guide id="4" orient="horz" pos="1368" userDrawn="1">
          <p15:clr>
            <a:srgbClr val="A4A3A4"/>
          </p15:clr>
        </p15:guide>
        <p15:guide id="5" orient="horz" pos="2592" userDrawn="1">
          <p15:clr>
            <a:srgbClr val="A4A3A4"/>
          </p15:clr>
        </p15:guide>
        <p15:guide id="6" orient="horz" pos="288" userDrawn="1">
          <p15:clr>
            <a:srgbClr val="A4A3A4"/>
          </p15:clr>
        </p15:guide>
        <p15:guide id="7" orient="horz" pos="984" userDrawn="1">
          <p15:clr>
            <a:srgbClr val="A4A3A4"/>
          </p15:clr>
        </p15:guide>
        <p15:guide id="8" orient="horz" pos="3960" userDrawn="1">
          <p15:clr>
            <a:srgbClr val="A4A3A4"/>
          </p15:clr>
        </p15:guide>
        <p15:guide id="9" orient="horz" pos="1272" userDrawn="1">
          <p15:clr>
            <a:srgbClr val="A4A3A4"/>
          </p15:clr>
        </p15:guide>
        <p15:guide id="10" orient="horz" pos="648" userDrawn="1">
          <p15:clr>
            <a:srgbClr val="A4A3A4"/>
          </p15:clr>
        </p15:guide>
        <p15:guide id="11" pos="7200" userDrawn="1">
          <p15:clr>
            <a:srgbClr val="A4A3A4"/>
          </p15:clr>
        </p15:guide>
        <p15:guide id="12" pos="52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>
    <p:extLst>
      <p:ext uri="{19B8F6BF-5375-455C-9EA6-DF929625EA0E}">
        <p15:presenceInfo xmlns:p15="http://schemas.microsoft.com/office/powerpoint/2012/main" userId="S-1-5-21-1960408961-1383384898-1957994488-4996625" providerId="AD"/>
      </p:ext>
    </p:extLst>
  </p:cmAuthor>
  <p:cmAuthor id="2" name="Microsoft Office User" initials="Office" lastIdx="32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3" name="Joe App" initials="JA" lastIdx="4" clrIdx="2"/>
  <p:cmAuthor id="4" name="Howard Poston" initials="HP" lastIdx="10" clrIdx="3">
    <p:extLst>
      <p:ext uri="{19B8F6BF-5375-455C-9EA6-DF929625EA0E}">
        <p15:presenceInfo xmlns:p15="http://schemas.microsoft.com/office/powerpoint/2012/main" userId="7b842ffa434f5d8d" providerId="Windows Live"/>
      </p:ext>
    </p:extLst>
  </p:cmAuthor>
  <p:cmAuthor id="5" name="Joseph App" initials="JA" lastIdx="13" clrIdx="4">
    <p:extLst>
      <p:ext uri="{19B8F6BF-5375-455C-9EA6-DF929625EA0E}">
        <p15:presenceInfo xmlns:p15="http://schemas.microsoft.com/office/powerpoint/2012/main" userId="S::joseph.app@navajocompany.com::bf1f0e64-9409-4202-adcc-c961e4dcd6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8E8E"/>
    <a:srgbClr val="E4E5E6"/>
    <a:srgbClr val="000000"/>
    <a:srgbClr val="415152"/>
    <a:srgbClr val="8566AC"/>
    <a:srgbClr val="223746"/>
    <a:srgbClr val="29384D"/>
    <a:srgbClr val="8565AC"/>
    <a:srgbClr val="AFAFAF"/>
    <a:srgbClr val="DA2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1" autoAdjust="0"/>
    <p:restoredTop sz="89663" autoAdjust="0"/>
  </p:normalViewPr>
  <p:slideViewPr>
    <p:cSldViewPr snapToGrid="0">
      <p:cViewPr varScale="1">
        <p:scale>
          <a:sx n="105" d="100"/>
          <a:sy n="105" d="100"/>
        </p:scale>
        <p:origin x="582" y="102"/>
      </p:cViewPr>
      <p:guideLst>
        <p:guide pos="6144"/>
        <p:guide orient="horz" pos="3648"/>
        <p:guide orient="horz" pos="1104"/>
        <p:guide orient="horz" pos="1368"/>
        <p:guide orient="horz" pos="2592"/>
        <p:guide orient="horz" pos="288"/>
        <p:guide orient="horz" pos="984"/>
        <p:guide orient="horz" pos="3960"/>
        <p:guide orient="horz" pos="1272"/>
        <p:guide orient="horz" pos="648"/>
        <p:guide pos="7200"/>
        <p:guide pos="52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 showGuides="1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8CBCE6-D012-459A-8356-3376743445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FDE6D-C288-4D24-911F-557A79D21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20204" pitchFamily="34" charset="0"/>
              </a:rPr>
              <a:t>5/19/2025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32F02-4414-4D44-BA0C-8A566EB196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92BF4-EA57-4414-91AE-50E93C683D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096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pPr/>
              <a:t>5/19/2025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BA5BCC9-2D58-BC45-8057-F0927490CD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2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64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98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191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测试</a:t>
            </a:r>
            <a:r>
              <a:rPr lang="en-US" altLang="zh-CN" dirty="0"/>
              <a:t>license</a:t>
            </a:r>
            <a:r>
              <a:rPr lang="zh-CN" altLang="en-US" dirty="0"/>
              <a:t>只能分割一个</a:t>
            </a:r>
            <a:r>
              <a:rPr lang="en-US" altLang="zh-CN" dirty="0" err="1"/>
              <a:t>vdom</a:t>
            </a:r>
            <a:r>
              <a:rPr lang="en-US" altLang="zh-CN" dirty="0"/>
              <a:t> </a:t>
            </a:r>
            <a:r>
              <a:rPr lang="zh-CN" altLang="en-US" dirty="0"/>
              <a:t>所以都放在一个</a:t>
            </a:r>
            <a:r>
              <a:rPr lang="en-US" altLang="zh-CN" dirty="0"/>
              <a:t>VDOM</a:t>
            </a:r>
            <a:r>
              <a:rPr lang="zh-CN" altLang="en-US" dirty="0"/>
              <a:t>内，通过调整路由优先级实现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586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32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03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42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181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https://fusecommunity.fortinet.com/blogs/daniel1/2021/10/19/deploy-fortigate-with-azure-gateway</a:t>
            </a:r>
          </a:p>
          <a:p>
            <a:endParaRPr lang="zh-CN" altLang="en-US" dirty="0"/>
          </a:p>
          <a:p>
            <a:r>
              <a:rPr lang="en-US" altLang="zh-CN" dirty="0"/>
              <a:t>https://github.com/fortinetsolutions/Azure-Templates/tree/master/GWLB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未指定端口和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VNI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参数时将使用默认值：内部端口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10800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、内部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VNI 800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、外部端口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10801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和外部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VNI 801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。这些参数必须与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GWLB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后端池隧道接口属性相匹配才能正确建立服务链。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00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9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875EBA-3061-BF4B-AB5C-0002E2B123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782" y="3127948"/>
            <a:ext cx="770813" cy="374071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B860FAE-5EC7-BB41-9704-620CD480C49B}"/>
              </a:ext>
            </a:extLst>
          </p:cNvPr>
          <p:cNvSpPr/>
          <p:nvPr userDrawn="1"/>
        </p:nvSpPr>
        <p:spPr>
          <a:xfrm>
            <a:off x="-30605" y="2880433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539A6E-EF4C-254C-AA4A-ADB92B7EB3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605" y="2647190"/>
            <a:ext cx="1010715" cy="2332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A5A275-3B02-DC45-B41C-47BC20E5A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68122"/>
          <a:stretch/>
        </p:blipFill>
        <p:spPr>
          <a:xfrm>
            <a:off x="318091" y="254574"/>
            <a:ext cx="2529590" cy="683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57070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C2342-CB09-EB43-9AE5-CFFC37C991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5645" y="388441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04141" y="1646216"/>
            <a:ext cx="2557346" cy="2926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B1DDAD-4F9D-4343-A462-B291953F59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B3223B5-7830-9D4D-A7C3-374D930848F2}"/>
              </a:ext>
            </a:extLst>
          </p:cNvPr>
          <p:cNvSpPr/>
          <p:nvPr userDrawn="1"/>
        </p:nvSpPr>
        <p:spPr>
          <a:xfrm>
            <a:off x="11498796" y="2429418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C5446B-27C0-9C44-9B78-417F41D53721}"/>
              </a:ext>
            </a:extLst>
          </p:cNvPr>
          <p:cNvSpPr/>
          <p:nvPr userDrawn="1"/>
        </p:nvSpPr>
        <p:spPr>
          <a:xfrm>
            <a:off x="11078074" y="1955366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1B1620-5567-E14C-B127-EF8044E1AF2E}"/>
              </a:ext>
            </a:extLst>
          </p:cNvPr>
          <p:cNvSpPr/>
          <p:nvPr userDrawn="1"/>
        </p:nvSpPr>
        <p:spPr>
          <a:xfrm>
            <a:off x="3479996" y="5746311"/>
            <a:ext cx="1010715" cy="1122347"/>
          </a:xfrm>
          <a:prstGeom prst="rect">
            <a:avLst/>
          </a:prstGeom>
          <a:gradFill>
            <a:gsLst>
              <a:gs pos="0">
                <a:schemeClr val="accent2"/>
              </a:gs>
              <a:gs pos="98000">
                <a:schemeClr val="accent2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5D3B919-20C5-7E48-97C4-80DB0B467F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9996" y="5530321"/>
            <a:ext cx="1010715" cy="23324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97BA0F9-DF77-2A41-BAF9-E3C0FE81A6D1}"/>
              </a:ext>
            </a:extLst>
          </p:cNvPr>
          <p:cNvSpPr/>
          <p:nvPr userDrawn="1"/>
        </p:nvSpPr>
        <p:spPr>
          <a:xfrm>
            <a:off x="7420474" y="5371427"/>
            <a:ext cx="518957" cy="1497690"/>
          </a:xfrm>
          <a:prstGeom prst="rect">
            <a:avLst/>
          </a:prstGeom>
          <a:gradFill>
            <a:gsLst>
              <a:gs pos="0">
                <a:schemeClr val="bg1"/>
              </a:gs>
              <a:gs pos="97000">
                <a:schemeClr val="bg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CA9281-6F4E-C844-8FD5-964013F3B52B}"/>
              </a:ext>
            </a:extLst>
          </p:cNvPr>
          <p:cNvSpPr/>
          <p:nvPr userDrawn="1"/>
        </p:nvSpPr>
        <p:spPr>
          <a:xfrm>
            <a:off x="7385270" y="0"/>
            <a:ext cx="518957" cy="123795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3D7B0F1-299F-E84E-9DD1-479EDBC1E511}"/>
              </a:ext>
            </a:extLst>
          </p:cNvPr>
          <p:cNvSpPr/>
          <p:nvPr userDrawn="1"/>
        </p:nvSpPr>
        <p:spPr>
          <a:xfrm>
            <a:off x="9272436" y="563051"/>
            <a:ext cx="1010715" cy="1122347"/>
          </a:xfrm>
          <a:prstGeom prst="rect">
            <a:avLst/>
          </a:prstGeom>
          <a:gradFill>
            <a:gsLst>
              <a:gs pos="0">
                <a:schemeClr val="accent4"/>
              </a:gs>
              <a:gs pos="97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66BF31F-1F88-1541-8C6E-F2CF3C2D0B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2436" y="347061"/>
            <a:ext cx="1010715" cy="233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C554F4-EC14-354E-B0F5-799F2EF6ECC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09450" y="4109158"/>
            <a:ext cx="568624" cy="27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6A5158-AF52-2D44-853D-646A374584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36E4B0-858A-464B-BACD-6EA6E69CE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9862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801CD6-4A94-4C4B-A0FC-9BD594810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26381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7C0A4E-F0F5-BE4B-A4E2-B30FB22DBF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0F1D633-E4A8-504F-A385-0A6D0310CE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07AB88-3644-1844-A794-FF7AAC04F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40476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CE70E2-69C2-0143-9D3A-18C5F025E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FB09C-3870-2A4D-A9D8-F70837E4501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F31105-680A-9249-8E56-4756C2B56E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6615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2B631D9-C77C-824C-BCBE-8B7BFAF111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349099-3202-9F41-8EA2-06AD56925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7239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EE19DC-8D4E-D341-8AA8-3FB30FDC4F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A2BD903-D929-C24D-98CA-F0E2548FB58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4048257-3ABC-6D48-888B-07E54907D07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D2C53F7-B3F3-6E4E-8CD8-FE8394323B4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2E9CA0C-3C26-4A44-8287-9C4E9B9334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75FDCE-C8AA-944B-9C9F-5382FE6BE5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039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D0FC58-C2A0-D94B-B6DA-C2E33F4259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627CF-1723-9E45-A613-85EF01ABB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5660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41FA6D0-835B-D64B-A6E9-EB320408D7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662F84-B0B5-9A45-B477-D6B88CC092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2DFD54-B03A-4348-B94D-609E2D0ED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84051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29608CA-13F2-424A-983D-EF48D52663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B79A963-562D-E543-9F8B-E434F10ED7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62793B-8197-B643-B782-F262E1B1EA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BDA6846-9778-CB4D-9D85-1FD107D64C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54B301-8192-D743-AD47-28BE4110A5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2428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486807-DA1D-D048-90AB-E2822BD41C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6D5BD184-0386-3544-B7D9-244C594525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4B1B318-FBD7-8E43-86FD-EEC72A8A9C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C1820232-91B0-CF47-8C24-E93695570F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1CF3CBF-8AC0-7A4A-BEBA-56048F45F7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B197E689-0629-A141-8425-3F37EF5125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61D7ACE9-7568-EB49-A728-201210F65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37145D-8AC2-094A-B66C-B657393F31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7915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4194DB6-C16F-E54E-89D7-D04154BF2A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122"/>
          <a:stretch/>
        </p:blipFill>
        <p:spPr>
          <a:xfrm>
            <a:off x="5049780" y="1677985"/>
            <a:ext cx="2529590" cy="683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9DE9E5-7034-624D-B781-2EF7E3C76FBC}"/>
              </a:ext>
            </a:extLst>
          </p:cNvPr>
          <p:cNvSpPr/>
          <p:nvPr userDrawn="1"/>
        </p:nvSpPr>
        <p:spPr>
          <a:xfrm>
            <a:off x="8086129" y="4187897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E0B778-5A64-DF49-91F8-669FD0C1CE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29" y="3954654"/>
            <a:ext cx="1010715" cy="2332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FC06A0-4DA5-004D-ADF1-1D7F57A99FD8}"/>
              </a:ext>
            </a:extLst>
          </p:cNvPr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ECD839-14B9-774D-AD18-47C88EAAFF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B1DF1A2-258D-D248-AA99-09A8331871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4FAB52-7E30-D941-86B2-BA9744945A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B220C3-942D-E947-B96C-A4D3CED9547C}"/>
              </a:ext>
            </a:extLst>
          </p:cNvPr>
          <p:cNvSpPr/>
          <p:nvPr userDrawn="1"/>
        </p:nvSpPr>
        <p:spPr>
          <a:xfrm>
            <a:off x="10075194" y="6615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85C048-772A-0D4F-B877-19BFE1B3E1EC}"/>
              </a:ext>
            </a:extLst>
          </p:cNvPr>
          <p:cNvSpPr/>
          <p:nvPr userDrawn="1"/>
        </p:nvSpPr>
        <p:spPr>
          <a:xfrm>
            <a:off x="11181285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784478-F424-2142-805B-4CF14228C9E4}"/>
              </a:ext>
            </a:extLst>
          </p:cNvPr>
          <p:cNvSpPr/>
          <p:nvPr userDrawn="1"/>
        </p:nvSpPr>
        <p:spPr>
          <a:xfrm>
            <a:off x="10247404" y="1245055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55495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058618-904A-5947-B84B-84EBE4EE04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A200D6-D23B-B741-BC58-4374DA39A7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83297" y="3128211"/>
            <a:ext cx="3625406" cy="41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E79752-B1F1-7346-A6DB-8BF8980F88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122"/>
          <a:stretch/>
        </p:blipFill>
        <p:spPr>
          <a:xfrm>
            <a:off x="6407085" y="4989213"/>
            <a:ext cx="2529590" cy="683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3D178B-7CD3-384F-B8E0-9BAFA865C639}"/>
              </a:ext>
            </a:extLst>
          </p:cNvPr>
          <p:cNvSpPr/>
          <p:nvPr userDrawn="1"/>
        </p:nvSpPr>
        <p:spPr>
          <a:xfrm>
            <a:off x="8412818" y="1712029"/>
            <a:ext cx="470593" cy="170713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DA104C-489B-5645-A6BD-2AECCE9335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2818" y="1604637"/>
            <a:ext cx="470593" cy="1085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9CDAD4-8CD1-C94B-A9CC-8046006859AC}"/>
              </a:ext>
            </a:extLst>
          </p:cNvPr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34D06F3-8B7C-7A42-8C03-EC8C642428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5F4C80-9FF9-E143-B52B-51880FEE6A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D7EBD-E632-5949-99DA-EFB68C157FA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786DED-EF6A-7142-AF1D-FFA8171EAB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5F58C8-3EB0-EB45-B464-FCA88D948883}"/>
              </a:ext>
            </a:extLst>
          </p:cNvPr>
          <p:cNvSpPr/>
          <p:nvPr userDrawn="1"/>
        </p:nvSpPr>
        <p:spPr>
          <a:xfrm>
            <a:off x="10008674" y="38873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58B45-CD47-534B-838F-BE5D87737B80}"/>
              </a:ext>
            </a:extLst>
          </p:cNvPr>
          <p:cNvSpPr/>
          <p:nvPr userDrawn="1"/>
        </p:nvSpPr>
        <p:spPr>
          <a:xfrm>
            <a:off x="11181285" y="2103602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A8348-31F9-7E4E-9FCE-3EC03B020C2A}"/>
              </a:ext>
            </a:extLst>
          </p:cNvPr>
          <p:cNvSpPr/>
          <p:nvPr userDrawn="1"/>
        </p:nvSpPr>
        <p:spPr>
          <a:xfrm>
            <a:off x="9661926" y="225084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40953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6E2E2F9-8754-024F-8BBA-BD67736F58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122"/>
          <a:stretch/>
        </p:blipFill>
        <p:spPr>
          <a:xfrm>
            <a:off x="643571" y="1652250"/>
            <a:ext cx="2529590" cy="683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46885E-3E3D-2243-B408-C9F9E1170D8D}"/>
              </a:ext>
            </a:extLst>
          </p:cNvPr>
          <p:cNvSpPr/>
          <p:nvPr userDrawn="1"/>
        </p:nvSpPr>
        <p:spPr>
          <a:xfrm>
            <a:off x="8086130" y="5101687"/>
            <a:ext cx="1010715" cy="59530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7B2188-C905-524B-9420-86971C085F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30" y="4868879"/>
            <a:ext cx="1010715" cy="2332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3424BA-A3CC-CB4A-9699-EB92FA1B5186}"/>
              </a:ext>
            </a:extLst>
          </p:cNvPr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6449A0-F2BF-FD42-8550-0C46C85859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DA78A3D-81C9-8B4E-B2DF-2ACDDB7602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1AE43-D0B7-474B-93DC-5F8932F4C2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98258-D5EB-964A-86E0-A9B74798DE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E4915DB-A7BA-DE4C-B1AF-30C990D6649D}"/>
              </a:ext>
            </a:extLst>
          </p:cNvPr>
          <p:cNvSpPr/>
          <p:nvPr userDrawn="1"/>
        </p:nvSpPr>
        <p:spPr>
          <a:xfrm>
            <a:off x="10494446" y="508597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A339B7-AC8A-454E-BFF4-9E0FFC83F2BD}"/>
              </a:ext>
            </a:extLst>
          </p:cNvPr>
          <p:cNvSpPr/>
          <p:nvPr userDrawn="1"/>
        </p:nvSpPr>
        <p:spPr>
          <a:xfrm>
            <a:off x="10075192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B9A7DD-F846-BF42-B3F9-E99EF638F292}"/>
              </a:ext>
            </a:extLst>
          </p:cNvPr>
          <p:cNvSpPr/>
          <p:nvPr userDrawn="1"/>
        </p:nvSpPr>
        <p:spPr>
          <a:xfrm>
            <a:off x="11673043" y="1136271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941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75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 userDrawn="1">
          <p15:clr>
            <a:srgbClr val="FBAE40"/>
          </p15:clr>
        </p15:guide>
        <p15:guide id="3" pos="114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FB58AD4-B5F7-C348-B8E3-10DC77F1F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93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093C5B-1855-FE4C-86A4-0F32F69CE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58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3162B4C-8AAC-054A-8207-7F3B050AE6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DD4CF1-882B-EA45-BAB0-DC78082DF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610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D802AB-3C2E-3944-BC7A-D225AD299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47765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>
            <a:extLst>
              <a:ext uri="{FF2B5EF4-FFF2-40B4-BE49-F238E27FC236}">
                <a16:creationId xmlns:a16="http://schemas.microsoft.com/office/drawing/2014/main" id="{B5346728-1A43-46F3-94F0-8646875C0BA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pPr lvl="0" algn="r"/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073C5-BADD-D444-8CA8-8E20906A9C2D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2FAB0E-0D04-4245-92D3-1C9E21FDA85E}"/>
              </a:ext>
            </a:extLst>
          </p:cNvPr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© Fortinet Inc.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13C7A-2ACA-3145-8E42-86979311783B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19" r:id="rId2"/>
    <p:sldLayoutId id="2147483720" r:id="rId3"/>
    <p:sldLayoutId id="2147483721" r:id="rId4"/>
    <p:sldLayoutId id="2147483661" r:id="rId5"/>
    <p:sldLayoutId id="2147483732" r:id="rId6"/>
    <p:sldLayoutId id="2147483726" r:id="rId7"/>
    <p:sldLayoutId id="2147483730" r:id="rId8"/>
    <p:sldLayoutId id="2147483658" r:id="rId9"/>
    <p:sldLayoutId id="2147483727" r:id="rId10"/>
    <p:sldLayoutId id="2147483659" r:id="rId11"/>
    <p:sldLayoutId id="2147483708" r:id="rId12"/>
    <p:sldLayoutId id="2147483660" r:id="rId13"/>
    <p:sldLayoutId id="2147483705" r:id="rId14"/>
    <p:sldLayoutId id="2147483707" r:id="rId15"/>
    <p:sldLayoutId id="2147483710" r:id="rId16"/>
    <p:sldLayoutId id="2147483711" r:id="rId17"/>
    <p:sldLayoutId id="2147483714" r:id="rId18"/>
    <p:sldLayoutId id="2147483716" r:id="rId19"/>
    <p:sldLayoutId id="2147483718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ACBF0"/>
          </p15:clr>
        </p15:guide>
        <p15:guide id="2" orient="horz" pos="2160" userDrawn="1">
          <p15:clr>
            <a:srgbClr val="5ACBF0"/>
          </p15:clr>
        </p15:guide>
        <p15:guide id="3" pos="216" userDrawn="1">
          <p15:clr>
            <a:srgbClr val="5ACBF0"/>
          </p15:clr>
        </p15:guide>
        <p15:guide id="4" pos="7464" userDrawn="1">
          <p15:clr>
            <a:srgbClr val="5ACBF0"/>
          </p15:clr>
        </p15:guide>
        <p15:guide id="5" orient="horz" pos="840" userDrawn="1">
          <p15:clr>
            <a:srgbClr val="5ACBF0"/>
          </p15:clr>
        </p15:guide>
        <p15:guide id="6" orient="horz" pos="1864" userDrawn="1">
          <p15:clr>
            <a:srgbClr val="5ACBF0"/>
          </p15:clr>
        </p15:guide>
        <p15:guide id="7" orient="horz" pos="2886" userDrawn="1">
          <p15:clr>
            <a:srgbClr val="5ACBF0"/>
          </p15:clr>
        </p15:guide>
        <p15:guide id="8" orient="horz" pos="3893" userDrawn="1">
          <p15:clr>
            <a:srgbClr val="5ACBF0"/>
          </p15:clr>
        </p15:guide>
        <p15:guide id="9" pos="1498" userDrawn="1">
          <p15:clr>
            <a:srgbClr val="5ACBF0"/>
          </p15:clr>
        </p15:guide>
        <p15:guide id="10" pos="1600" userDrawn="1">
          <p15:clr>
            <a:srgbClr val="5ACBF0"/>
          </p15:clr>
        </p15:guide>
        <p15:guide id="11" pos="2644" userDrawn="1">
          <p15:clr>
            <a:srgbClr val="5ACBF0"/>
          </p15:clr>
        </p15:guide>
        <p15:guide id="12" pos="2747" userDrawn="1">
          <p15:clr>
            <a:srgbClr val="5ACBF0"/>
          </p15:clr>
        </p15:guide>
        <p15:guide id="13" pos="3792" userDrawn="1">
          <p15:clr>
            <a:srgbClr val="5ACBF0"/>
          </p15:clr>
        </p15:guide>
        <p15:guide id="14" pos="3888" userDrawn="1">
          <p15:clr>
            <a:srgbClr val="5ACBF0"/>
          </p15:clr>
        </p15:guide>
        <p15:guide id="15" pos="4934" userDrawn="1">
          <p15:clr>
            <a:srgbClr val="5ACBF0"/>
          </p15:clr>
        </p15:guide>
        <p15:guide id="16" pos="5034" userDrawn="1">
          <p15:clr>
            <a:srgbClr val="5ACBF0"/>
          </p15:clr>
        </p15:guide>
        <p15:guide id="17" pos="6081" userDrawn="1">
          <p15:clr>
            <a:srgbClr val="5ACBF0"/>
          </p15:clr>
        </p15:guide>
        <p15:guide id="18" pos="618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6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10B4-39B3-274E-9BA1-3B3B92A8FC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000" dirty="0"/>
              <a:t>Azure GWLB FGT Best Practice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E874DA-CB55-DF9B-F018-811EDEEA0394}"/>
              </a:ext>
            </a:extLst>
          </p:cNvPr>
          <p:cNvSpPr txBox="1"/>
          <p:nvPr/>
        </p:nvSpPr>
        <p:spPr>
          <a:xfrm>
            <a:off x="8880050" y="5854045"/>
            <a:ext cx="1668544" cy="518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Liu Gang</a:t>
            </a: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2024-01-22</a:t>
            </a:r>
          </a:p>
        </p:txBody>
      </p:sp>
    </p:spTree>
    <p:extLst>
      <p:ext uri="{BB962C8B-B14F-4D97-AF65-F5344CB8AC3E}">
        <p14:creationId xmlns:p14="http://schemas.microsoft.com/office/powerpoint/2010/main" val="131267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GWLB-2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49B95-0E3C-1721-17DC-BD4CD681F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42" y="882434"/>
            <a:ext cx="10633435" cy="5093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651AE5-BA12-5554-DB23-1A3C44865C2B}"/>
              </a:ext>
            </a:extLst>
          </p:cNvPr>
          <p:cNvSpPr txBox="1"/>
          <p:nvPr/>
        </p:nvSpPr>
        <p:spPr>
          <a:xfrm>
            <a:off x="738857" y="6103191"/>
            <a:ext cx="954578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注意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pool member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加的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的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port2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接口也就是业务接口，所以防火墙接口配置需要注意开启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prob-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httpresponse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全局也需要开启此功能，默认端口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tcp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8008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7E019-D196-04AE-6C53-3FF2C9B8B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983" y="882434"/>
            <a:ext cx="9838438" cy="509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GWLB-3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95515-D6FB-1832-3F8C-68CAC69CF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78" y="977938"/>
            <a:ext cx="10986593" cy="5111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3A580E-FE1D-4286-4D32-7F8CE71F9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57" y="977938"/>
            <a:ext cx="10837164" cy="5111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CA8540-0A63-E1BE-4936-1A88B4C4B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058" y="977938"/>
            <a:ext cx="10698751" cy="511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4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防火墙配置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DBC6FE87-C27C-22E4-D3DF-E6272DA7D918}"/>
              </a:ext>
            </a:extLst>
          </p:cNvPr>
          <p:cNvSpPr txBox="1"/>
          <p:nvPr/>
        </p:nvSpPr>
        <p:spPr>
          <a:xfrm>
            <a:off x="2950563" y="1788690"/>
            <a:ext cx="3230953" cy="3947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config system interface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edit "port2"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</a:t>
            </a:r>
            <a:r>
              <a:rPr lang="en-US" altLang="zh-CN" sz="1000" dirty="0" err="1">
                <a:solidFill>
                  <a:srgbClr val="000000"/>
                </a:solidFill>
                <a:cs typeface="Arial" panose="020B0604020202020204" pitchFamily="34" charset="0"/>
              </a:rPr>
              <a:t>vdom</a:t>
            </a: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"root"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mode </a:t>
            </a:r>
            <a:r>
              <a:rPr lang="en-US" altLang="zh-CN" sz="1000" dirty="0" err="1">
                <a:solidFill>
                  <a:srgbClr val="000000"/>
                </a:solidFill>
                <a:cs typeface="Arial" panose="020B0604020202020204" pitchFamily="34" charset="0"/>
              </a:rPr>
              <a:t>dhcp</a:t>
            </a:r>
            <a:endParaRPr lang="en-US" altLang="zh-CN" sz="10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</a:t>
            </a:r>
            <a:r>
              <a:rPr lang="en-US" altLang="zh-CN" sz="1000" dirty="0" err="1">
                <a:solidFill>
                  <a:srgbClr val="000000"/>
                </a:solidFill>
                <a:cs typeface="Arial" panose="020B0604020202020204" pitchFamily="34" charset="0"/>
              </a:rPr>
              <a:t>allowaccess</a:t>
            </a: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probe-response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description "Provider"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</a:t>
            </a:r>
            <a:r>
              <a:rPr lang="en-US" altLang="zh-CN" sz="1000" dirty="0" err="1">
                <a:solidFill>
                  <a:srgbClr val="000000"/>
                </a:solidFill>
                <a:cs typeface="Arial" panose="020B0604020202020204" pitchFamily="34" charset="0"/>
              </a:rPr>
              <a:t>defaultgw</a:t>
            </a: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disable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FF0000"/>
                </a:solidFill>
                <a:cs typeface="Arial" panose="020B0604020202020204" pitchFamily="34" charset="0"/>
              </a:rPr>
              <a:t>        set </a:t>
            </a:r>
            <a:r>
              <a:rPr lang="en-US" altLang="zh-CN" sz="1000" dirty="0" err="1">
                <a:solidFill>
                  <a:srgbClr val="FF0000"/>
                </a:solidFill>
                <a:cs typeface="Arial" panose="020B0604020202020204" pitchFamily="34" charset="0"/>
              </a:rPr>
              <a:t>mtu</a:t>
            </a:r>
            <a:r>
              <a:rPr lang="en-US" altLang="zh-CN" sz="1000" dirty="0">
                <a:solidFill>
                  <a:srgbClr val="FF0000"/>
                </a:solidFill>
                <a:cs typeface="Arial" panose="020B0604020202020204" pitchFamily="34" charset="0"/>
              </a:rPr>
              <a:t>-override enable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FF0000"/>
                </a:solidFill>
                <a:cs typeface="Arial" panose="020B0604020202020204" pitchFamily="34" charset="0"/>
              </a:rPr>
              <a:t>        set </a:t>
            </a:r>
            <a:r>
              <a:rPr lang="en-US" altLang="zh-CN" sz="1000" dirty="0" err="1">
                <a:solidFill>
                  <a:srgbClr val="FF0000"/>
                </a:solidFill>
                <a:cs typeface="Arial" panose="020B0604020202020204" pitchFamily="34" charset="0"/>
              </a:rPr>
              <a:t>mtu</a:t>
            </a:r>
            <a:r>
              <a:rPr lang="en-US" altLang="zh-CN" sz="1000" dirty="0">
                <a:solidFill>
                  <a:srgbClr val="FF0000"/>
                </a:solidFill>
                <a:cs typeface="Arial" panose="020B0604020202020204" pitchFamily="34" charset="0"/>
              </a:rPr>
              <a:t> 1570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next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cs typeface="Arial" panose="020B0604020202020204" pitchFamily="34" charset="0"/>
              </a:rPr>
              <a:t>   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cs typeface="Arial" panose="020B0604020202020204" pitchFamily="34" charset="0"/>
              </a:rPr>
              <a:t>    edit "</a:t>
            </a:r>
            <a:r>
              <a:rPr lang="en-US" altLang="zh-CN" sz="1000" dirty="0" err="1">
                <a:cs typeface="Arial" panose="020B0604020202020204" pitchFamily="34" charset="0"/>
              </a:rPr>
              <a:t>extvxlan</a:t>
            </a:r>
            <a:r>
              <a:rPr lang="en-US" altLang="zh-CN" sz="1000" dirty="0">
                <a:cs typeface="Arial" panose="020B0604020202020204" pitchFamily="34" charset="0"/>
              </a:rPr>
              <a:t>"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cs typeface="Arial" panose="020B0604020202020204" pitchFamily="34" charset="0"/>
              </a:rPr>
              <a:t>        set type </a:t>
            </a:r>
            <a:r>
              <a:rPr lang="en-US" altLang="zh-CN" sz="1000" dirty="0" err="1">
                <a:cs typeface="Arial" panose="020B0604020202020204" pitchFamily="34" charset="0"/>
              </a:rPr>
              <a:t>vxlan</a:t>
            </a:r>
            <a:endParaRPr lang="en-US" altLang="zh-CN" sz="1000" dirty="0">
              <a:cs typeface="Arial" panose="020B0604020202020204" pitchFamily="34" charset="0"/>
            </a:endParaRP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cs typeface="Arial" panose="020B0604020202020204" pitchFamily="34" charset="0"/>
              </a:rPr>
              <a:t>        set interface "port2“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cs typeface="Arial" panose="020B0604020202020204" pitchFamily="34" charset="0"/>
              </a:rPr>
              <a:t>        set ident-accept enable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cs typeface="Arial" panose="020B0604020202020204" pitchFamily="34" charset="0"/>
              </a:rPr>
              <a:t>    next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cs typeface="Arial" panose="020B0604020202020204" pitchFamily="34" charset="0"/>
              </a:rPr>
              <a:t>    edit "</a:t>
            </a:r>
            <a:r>
              <a:rPr lang="en-US" altLang="zh-CN" sz="1000" dirty="0" err="1">
                <a:cs typeface="Arial" panose="020B0604020202020204" pitchFamily="34" charset="0"/>
              </a:rPr>
              <a:t>intvxlan</a:t>
            </a:r>
            <a:r>
              <a:rPr lang="en-US" altLang="zh-CN" sz="1000" dirty="0">
                <a:cs typeface="Arial" panose="020B0604020202020204" pitchFamily="34" charset="0"/>
              </a:rPr>
              <a:t>"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cs typeface="Arial" panose="020B0604020202020204" pitchFamily="34" charset="0"/>
              </a:rPr>
              <a:t>         set type </a:t>
            </a:r>
            <a:r>
              <a:rPr lang="en-US" altLang="zh-CN" sz="1000" dirty="0" err="1">
                <a:cs typeface="Arial" panose="020B0604020202020204" pitchFamily="34" charset="0"/>
              </a:rPr>
              <a:t>vxlan</a:t>
            </a:r>
            <a:endParaRPr lang="en-US" altLang="zh-CN" sz="1000" dirty="0">
              <a:cs typeface="Arial" panose="020B0604020202020204" pitchFamily="34" charset="0"/>
            </a:endParaRP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cs typeface="Arial" panose="020B0604020202020204" pitchFamily="34" charset="0"/>
              </a:rPr>
              <a:t>        set interface "port2“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cs typeface="Arial" panose="020B0604020202020204" pitchFamily="34" charset="0"/>
              </a:rPr>
              <a:t>        set ident-accept enable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cs typeface="Arial" panose="020B0604020202020204" pitchFamily="34" charset="0"/>
              </a:rPr>
              <a:t>    next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end</a:t>
            </a:r>
            <a:endParaRPr lang="zh-CN" altLang="en-US" sz="1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CDD52EBC-392D-9D58-F6DE-E0C39352C8B5}"/>
              </a:ext>
            </a:extLst>
          </p:cNvPr>
          <p:cNvSpPr txBox="1"/>
          <p:nvPr/>
        </p:nvSpPr>
        <p:spPr>
          <a:xfrm>
            <a:off x="265778" y="1883008"/>
            <a:ext cx="323095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config system probe-response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set mode http-probe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end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endParaRPr lang="en-US" altLang="zh-CN" sz="10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config system </a:t>
            </a:r>
            <a:r>
              <a:rPr lang="en-US" altLang="zh-CN" sz="1000" dirty="0" err="1">
                <a:solidFill>
                  <a:srgbClr val="000000"/>
                </a:solidFill>
                <a:cs typeface="Arial" panose="020B0604020202020204" pitchFamily="34" charset="0"/>
              </a:rPr>
              <a:t>vxlan</a:t>
            </a:r>
            <a:endParaRPr lang="en-US" altLang="zh-CN" sz="10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edit "</a:t>
            </a:r>
            <a:r>
              <a:rPr lang="en-US" altLang="zh-CN" sz="1000" dirty="0" err="1">
                <a:solidFill>
                  <a:srgbClr val="000000"/>
                </a:solidFill>
                <a:cs typeface="Arial" panose="020B0604020202020204" pitchFamily="34" charset="0"/>
              </a:rPr>
              <a:t>extvxlan</a:t>
            </a: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"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interface "port2"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FF0000"/>
                </a:solidFill>
                <a:cs typeface="Arial" panose="020B0604020202020204" pitchFamily="34" charset="0"/>
              </a:rPr>
              <a:t>        set </a:t>
            </a:r>
            <a:r>
              <a:rPr lang="en-US" altLang="zh-CN" sz="1000" dirty="0" err="1">
                <a:solidFill>
                  <a:srgbClr val="FF0000"/>
                </a:solidFill>
                <a:cs typeface="Arial" panose="020B0604020202020204" pitchFamily="34" charset="0"/>
              </a:rPr>
              <a:t>vni</a:t>
            </a:r>
            <a:r>
              <a:rPr lang="en-US" altLang="zh-CN" sz="1000" dirty="0">
                <a:solidFill>
                  <a:srgbClr val="FF0000"/>
                </a:solidFill>
                <a:cs typeface="Arial" panose="020B0604020202020204" pitchFamily="34" charset="0"/>
              </a:rPr>
              <a:t> 801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FF0000"/>
                </a:solidFill>
                <a:cs typeface="Arial" panose="020B0604020202020204" pitchFamily="34" charset="0"/>
              </a:rPr>
              <a:t>        set </a:t>
            </a:r>
            <a:r>
              <a:rPr lang="en-US" altLang="zh-CN" sz="1000" dirty="0" err="1">
                <a:solidFill>
                  <a:srgbClr val="FF0000"/>
                </a:solidFill>
                <a:cs typeface="Arial" panose="020B0604020202020204" pitchFamily="34" charset="0"/>
              </a:rPr>
              <a:t>dstport</a:t>
            </a:r>
            <a:r>
              <a:rPr lang="en-US" altLang="zh-CN" sz="1000" dirty="0">
                <a:solidFill>
                  <a:srgbClr val="FF0000"/>
                </a:solidFill>
                <a:cs typeface="Arial" panose="020B0604020202020204" pitchFamily="34" charset="0"/>
              </a:rPr>
              <a:t> 10801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FF0000"/>
                </a:solidFill>
                <a:cs typeface="Arial" panose="020B0604020202020204" pitchFamily="34" charset="0"/>
              </a:rPr>
              <a:t>        set remote-</a:t>
            </a:r>
            <a:r>
              <a:rPr lang="en-US" altLang="zh-CN" sz="1000" dirty="0" err="1">
                <a:solidFill>
                  <a:srgbClr val="FF0000"/>
                </a:solidFill>
                <a:cs typeface="Arial" panose="020B0604020202020204" pitchFamily="34" charset="0"/>
              </a:rPr>
              <a:t>ip</a:t>
            </a:r>
            <a:r>
              <a:rPr lang="en-US" altLang="zh-CN" sz="1000" dirty="0">
                <a:solidFill>
                  <a:srgbClr val="FF0000"/>
                </a:solidFill>
                <a:cs typeface="Arial" panose="020B0604020202020204" pitchFamily="34" charset="0"/>
              </a:rPr>
              <a:t> "172.16.10.4"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next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edit "</a:t>
            </a:r>
            <a:r>
              <a:rPr lang="en-US" altLang="zh-CN" sz="1000" dirty="0" err="1">
                <a:solidFill>
                  <a:srgbClr val="000000"/>
                </a:solidFill>
                <a:cs typeface="Arial" panose="020B0604020202020204" pitchFamily="34" charset="0"/>
              </a:rPr>
              <a:t>intvxlan</a:t>
            </a: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"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interface "port2"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FF0000"/>
                </a:solidFill>
                <a:cs typeface="Arial" panose="020B0604020202020204" pitchFamily="34" charset="0"/>
              </a:rPr>
              <a:t>        set </a:t>
            </a:r>
            <a:r>
              <a:rPr lang="en-US" altLang="zh-CN" sz="1000" dirty="0" err="1">
                <a:solidFill>
                  <a:srgbClr val="FF0000"/>
                </a:solidFill>
                <a:cs typeface="Arial" panose="020B0604020202020204" pitchFamily="34" charset="0"/>
              </a:rPr>
              <a:t>vni</a:t>
            </a:r>
            <a:r>
              <a:rPr lang="en-US" altLang="zh-CN" sz="1000" dirty="0">
                <a:solidFill>
                  <a:srgbClr val="FF0000"/>
                </a:solidFill>
                <a:cs typeface="Arial" panose="020B0604020202020204" pitchFamily="34" charset="0"/>
              </a:rPr>
              <a:t> 800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FF0000"/>
                </a:solidFill>
                <a:cs typeface="Arial" panose="020B0604020202020204" pitchFamily="34" charset="0"/>
              </a:rPr>
              <a:t>        set </a:t>
            </a:r>
            <a:r>
              <a:rPr lang="en-US" altLang="zh-CN" sz="1000" dirty="0" err="1">
                <a:solidFill>
                  <a:srgbClr val="FF0000"/>
                </a:solidFill>
                <a:cs typeface="Arial" panose="020B0604020202020204" pitchFamily="34" charset="0"/>
              </a:rPr>
              <a:t>dstport</a:t>
            </a:r>
            <a:r>
              <a:rPr lang="en-US" altLang="zh-CN" sz="1000" dirty="0">
                <a:solidFill>
                  <a:srgbClr val="FF0000"/>
                </a:solidFill>
                <a:cs typeface="Arial" panose="020B0604020202020204" pitchFamily="34" charset="0"/>
              </a:rPr>
              <a:t> 10800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FF0000"/>
                </a:solidFill>
                <a:cs typeface="Arial" panose="020B0604020202020204" pitchFamily="34" charset="0"/>
              </a:rPr>
              <a:t>        set remote-</a:t>
            </a:r>
            <a:r>
              <a:rPr lang="en-US" altLang="zh-CN" sz="1000" dirty="0" err="1">
                <a:solidFill>
                  <a:srgbClr val="FF0000"/>
                </a:solidFill>
                <a:cs typeface="Arial" panose="020B0604020202020204" pitchFamily="34" charset="0"/>
              </a:rPr>
              <a:t>ip</a:t>
            </a:r>
            <a:r>
              <a:rPr lang="en-US" altLang="zh-CN" sz="1000" dirty="0">
                <a:solidFill>
                  <a:srgbClr val="FF0000"/>
                </a:solidFill>
                <a:cs typeface="Arial" panose="020B0604020202020204" pitchFamily="34" charset="0"/>
              </a:rPr>
              <a:t> "172.16.10.4"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next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end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config system virtual-wire-pair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edit "</a:t>
            </a:r>
            <a:r>
              <a:rPr lang="en-US" altLang="zh-CN" sz="1000" dirty="0" err="1">
                <a:solidFill>
                  <a:srgbClr val="000000"/>
                </a:solidFill>
                <a:cs typeface="Arial" panose="020B0604020202020204" pitchFamily="34" charset="0"/>
              </a:rPr>
              <a:t>vxlanvwpair</a:t>
            </a: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"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member "</a:t>
            </a:r>
            <a:r>
              <a:rPr lang="en-US" altLang="zh-CN" sz="1000" dirty="0" err="1">
                <a:solidFill>
                  <a:srgbClr val="000000"/>
                </a:solidFill>
                <a:cs typeface="Arial" panose="020B0604020202020204" pitchFamily="34" charset="0"/>
              </a:rPr>
              <a:t>extvxlan</a:t>
            </a: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" "</a:t>
            </a:r>
            <a:r>
              <a:rPr lang="en-US" altLang="zh-CN" sz="1000" dirty="0" err="1">
                <a:solidFill>
                  <a:srgbClr val="000000"/>
                </a:solidFill>
                <a:cs typeface="Arial" panose="020B0604020202020204" pitchFamily="34" charset="0"/>
              </a:rPr>
              <a:t>intvxlan</a:t>
            </a: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"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next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end</a:t>
            </a:r>
            <a:endParaRPr lang="zh-CN" altLang="en-US" sz="1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296C1-3D2E-6981-DF36-B58BC7F95E6C}"/>
              </a:ext>
            </a:extLst>
          </p:cNvPr>
          <p:cNvSpPr txBox="1"/>
          <p:nvPr/>
        </p:nvSpPr>
        <p:spPr>
          <a:xfrm>
            <a:off x="8648954" y="1807819"/>
            <a:ext cx="3230953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config firewall policy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edit 1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name “</a:t>
            </a:r>
            <a:r>
              <a:rPr lang="en-US" altLang="zh-CN" sz="1000">
                <a:solidFill>
                  <a:srgbClr val="000000"/>
                </a:solidFill>
                <a:cs typeface="Arial" panose="020B0604020202020204" pitchFamily="34" charset="0"/>
              </a:rPr>
              <a:t>inspection_policy"</a:t>
            </a:r>
            <a:endParaRPr lang="en-US" altLang="zh-CN" sz="10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</a:t>
            </a:r>
            <a:r>
              <a:rPr lang="en-US" altLang="zh-CN" sz="1000" dirty="0" err="1">
                <a:solidFill>
                  <a:srgbClr val="000000"/>
                </a:solidFill>
                <a:cs typeface="Arial" panose="020B0604020202020204" pitchFamily="34" charset="0"/>
              </a:rPr>
              <a:t>srcintf</a:t>
            </a: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"</a:t>
            </a:r>
            <a:r>
              <a:rPr lang="en-US" altLang="zh-CN" sz="1000" dirty="0" err="1">
                <a:solidFill>
                  <a:srgbClr val="000000"/>
                </a:solidFill>
                <a:cs typeface="Arial" panose="020B0604020202020204" pitchFamily="34" charset="0"/>
              </a:rPr>
              <a:t>extvxlan</a:t>
            </a: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" "</a:t>
            </a:r>
            <a:r>
              <a:rPr lang="en-US" altLang="zh-CN" sz="1000" dirty="0" err="1">
                <a:solidFill>
                  <a:srgbClr val="000000"/>
                </a:solidFill>
                <a:cs typeface="Arial" panose="020B0604020202020204" pitchFamily="34" charset="0"/>
              </a:rPr>
              <a:t>intvxlan</a:t>
            </a: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"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</a:t>
            </a:r>
            <a:r>
              <a:rPr lang="en-US" altLang="zh-CN" sz="1000" dirty="0" err="1">
                <a:solidFill>
                  <a:srgbClr val="000000"/>
                </a:solidFill>
                <a:cs typeface="Arial" panose="020B0604020202020204" pitchFamily="34" charset="0"/>
              </a:rPr>
              <a:t>dstintf</a:t>
            </a: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"</a:t>
            </a:r>
            <a:r>
              <a:rPr lang="en-US" altLang="zh-CN" sz="1000" dirty="0" err="1">
                <a:solidFill>
                  <a:srgbClr val="000000"/>
                </a:solidFill>
                <a:cs typeface="Arial" panose="020B0604020202020204" pitchFamily="34" charset="0"/>
              </a:rPr>
              <a:t>extvxlan</a:t>
            </a: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" "</a:t>
            </a:r>
            <a:r>
              <a:rPr lang="en-US" altLang="zh-CN" sz="1000" dirty="0" err="1">
                <a:solidFill>
                  <a:srgbClr val="000000"/>
                </a:solidFill>
                <a:cs typeface="Arial" panose="020B0604020202020204" pitchFamily="34" charset="0"/>
              </a:rPr>
              <a:t>intvxlan</a:t>
            </a: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"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action accept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</a:t>
            </a:r>
            <a:r>
              <a:rPr lang="en-US" altLang="zh-CN" sz="1000" dirty="0" err="1">
                <a:solidFill>
                  <a:srgbClr val="000000"/>
                </a:solidFill>
                <a:cs typeface="Arial" panose="020B0604020202020204" pitchFamily="34" charset="0"/>
              </a:rPr>
              <a:t>srcaddr</a:t>
            </a: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"all"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</a:t>
            </a:r>
            <a:r>
              <a:rPr lang="en-US" altLang="zh-CN" sz="1000" dirty="0" err="1">
                <a:solidFill>
                  <a:srgbClr val="000000"/>
                </a:solidFill>
                <a:cs typeface="Arial" panose="020B0604020202020204" pitchFamily="34" charset="0"/>
              </a:rPr>
              <a:t>dstaddr</a:t>
            </a: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"all"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schedule "always"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service "ALL"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av-profile g-default        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</a:t>
            </a:r>
            <a:r>
              <a:rPr lang="en-US" altLang="zh-CN" sz="1000" dirty="0" err="1">
                <a:solidFill>
                  <a:srgbClr val="000000"/>
                </a:solidFill>
                <a:cs typeface="Arial" panose="020B0604020202020204" pitchFamily="34" charset="0"/>
              </a:rPr>
              <a:t>ssl</a:t>
            </a: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-ssh-profile "certificate-inspection"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</a:t>
            </a:r>
            <a:r>
              <a:rPr lang="en-US" altLang="zh-CN" sz="1000" dirty="0" err="1">
                <a:solidFill>
                  <a:srgbClr val="000000"/>
                </a:solidFill>
                <a:cs typeface="Arial" panose="020B0604020202020204" pitchFamily="34" charset="0"/>
              </a:rPr>
              <a:t>ips</a:t>
            </a: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-sensor “g-default"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</a:t>
            </a:r>
            <a:r>
              <a:rPr lang="en-US" altLang="zh-CN" sz="1000" dirty="0" err="1">
                <a:solidFill>
                  <a:srgbClr val="000000"/>
                </a:solidFill>
                <a:cs typeface="Arial" panose="020B0604020202020204" pitchFamily="34" charset="0"/>
              </a:rPr>
              <a:t>logtraffic</a:t>
            </a: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all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    next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end</a:t>
            </a:r>
            <a:endParaRPr lang="zh-CN" altLang="en-US" sz="1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C3EA066-60A9-B5BE-7E6D-58F92761B77E}"/>
              </a:ext>
            </a:extLst>
          </p:cNvPr>
          <p:cNvSpPr txBox="1"/>
          <p:nvPr/>
        </p:nvSpPr>
        <p:spPr>
          <a:xfrm>
            <a:off x="296506" y="921653"/>
            <a:ext cx="11142286" cy="878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注意业务接口使用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VXLAN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IPv4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的额外大小为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50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字节，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IPv6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的额外大小为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70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字节。因此，需配置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FG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业务接口的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MTU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为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1570 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以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同时支持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IPv4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和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IPv6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；</a:t>
            </a:r>
            <a:r>
              <a:rPr lang="en-US" altLang="zh-CN" dirty="0">
                <a:solidFill>
                  <a:srgbClr val="333333"/>
                </a:solidFill>
                <a:latin typeface="Helvetica Neue"/>
                <a:cs typeface="Arial" panose="020B0604020202020204" pitchFamily="34" charset="0"/>
              </a:rPr>
              <a:t>FG</a:t>
            </a:r>
            <a:r>
              <a:rPr lang="zh-CN" altLang="en-US" dirty="0">
                <a:solidFill>
                  <a:srgbClr val="333333"/>
                </a:solidFill>
                <a:latin typeface="Helvetica Neue"/>
                <a:cs typeface="Arial" panose="020B0604020202020204" pitchFamily="34" charset="0"/>
              </a:rPr>
              <a:t>以虚拟线对方式串行接入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Azure GWLB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服务链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。</a:t>
            </a:r>
            <a:endParaRPr lang="en-US" altLang="zh-CN" dirty="0">
              <a:solidFill>
                <a:srgbClr val="333333"/>
              </a:solidFill>
              <a:latin typeface="Helvetica Neue"/>
            </a:endParaRP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b="1" dirty="0">
                <a:solidFill>
                  <a:srgbClr val="92D050"/>
                </a:solidFill>
                <a:latin typeface="Helvetica Neue"/>
                <a:cs typeface="Arial" panose="020B0604020202020204" pitchFamily="34" charset="0"/>
              </a:rPr>
              <a:t>管理</a:t>
            </a:r>
            <a:r>
              <a:rPr lang="en-US" altLang="zh-CN" b="1" dirty="0">
                <a:solidFill>
                  <a:srgbClr val="92D050"/>
                </a:solidFill>
                <a:latin typeface="Helvetica Neue"/>
                <a:cs typeface="Arial" panose="020B0604020202020204" pitchFamily="34" charset="0"/>
              </a:rPr>
              <a:t> Root VDOM</a:t>
            </a:r>
            <a:r>
              <a:rPr lang="zh-CN" altLang="en-US" b="1" dirty="0">
                <a:solidFill>
                  <a:srgbClr val="92D050"/>
                </a:solidFill>
                <a:latin typeface="Helvetica Neue"/>
                <a:cs typeface="Arial" panose="020B0604020202020204" pitchFamily="34" charset="0"/>
              </a:rPr>
              <a:t>的配置管理</a:t>
            </a:r>
            <a:r>
              <a:rPr lang="en-US" altLang="zh-CN" b="1" dirty="0">
                <a:solidFill>
                  <a:srgbClr val="92D050"/>
                </a:solidFill>
                <a:latin typeface="Helvetica Neue"/>
                <a:cs typeface="Arial" panose="020B0604020202020204" pitchFamily="34" charset="0"/>
              </a:rPr>
              <a:t>Internet</a:t>
            </a:r>
            <a:r>
              <a:rPr lang="zh-CN" altLang="en-US" b="1" dirty="0">
                <a:solidFill>
                  <a:srgbClr val="92D050"/>
                </a:solidFill>
                <a:latin typeface="Helvetica Neue"/>
                <a:cs typeface="Arial" panose="020B0604020202020204" pitchFamily="34" charset="0"/>
              </a:rPr>
              <a:t>路由没有给出，需要手工配置；以及默认初始化划分</a:t>
            </a:r>
            <a:r>
              <a:rPr lang="en-US" altLang="zh-CN" b="1" dirty="0">
                <a:solidFill>
                  <a:srgbClr val="92D050"/>
                </a:solidFill>
                <a:latin typeface="Helvetica Neue"/>
                <a:cs typeface="Arial" panose="020B0604020202020204" pitchFamily="34" charset="0"/>
              </a:rPr>
              <a:t>VDOM</a:t>
            </a:r>
            <a:r>
              <a:rPr lang="zh-CN" altLang="en-US" b="1" dirty="0">
                <a:solidFill>
                  <a:srgbClr val="92D050"/>
                </a:solidFill>
                <a:latin typeface="Helvetica Neue"/>
                <a:cs typeface="Arial" panose="020B0604020202020204" pitchFamily="34" charset="0"/>
              </a:rPr>
              <a:t>的相关配置</a:t>
            </a:r>
            <a:endParaRPr lang="en-US" altLang="zh-CN" b="1" dirty="0">
              <a:solidFill>
                <a:srgbClr val="92D050"/>
              </a:solidFill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6AF3A-810C-C9CF-63DA-692EE1C2E8AF}"/>
              </a:ext>
            </a:extLst>
          </p:cNvPr>
          <p:cNvSpPr txBox="1"/>
          <p:nvPr/>
        </p:nvSpPr>
        <p:spPr>
          <a:xfrm>
            <a:off x="5730853" y="1785638"/>
            <a:ext cx="2964418" cy="5186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config router static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   edit 1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</a:t>
            </a:r>
            <a:r>
              <a:rPr lang="en-US" sz="1000" dirty="0" err="1">
                <a:solidFill>
                  <a:srgbClr val="000000"/>
                </a:solidFill>
                <a:cs typeface="Arial" panose="020B0604020202020204" pitchFamily="34" charset="0"/>
              </a:rPr>
              <a:t>dst</a:t>
            </a: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172.16.0.0 255.255.0.0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gateway 172.16.2.1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device "port2"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   next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   edit 2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</a:t>
            </a:r>
            <a:r>
              <a:rPr lang="en-US" sz="1000" dirty="0" err="1">
                <a:solidFill>
                  <a:srgbClr val="000000"/>
                </a:solidFill>
                <a:cs typeface="Arial" panose="020B0604020202020204" pitchFamily="34" charset="0"/>
              </a:rPr>
              <a:t>dst</a:t>
            </a: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168.63.129.16 255.255.255.255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gateway 172.16.2.1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device "port2"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   next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   edit 3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</a:t>
            </a:r>
            <a:r>
              <a:rPr lang="en-US" sz="1000" dirty="0" err="1">
                <a:solidFill>
                  <a:srgbClr val="000000"/>
                </a:solidFill>
                <a:cs typeface="Arial" panose="020B0604020202020204" pitchFamily="34" charset="0"/>
              </a:rPr>
              <a:t>dst</a:t>
            </a: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10.0.0.0 255.0.0.0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gateway 172.16.3.1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device "port3"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   next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   edit 4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</a:t>
            </a:r>
            <a:r>
              <a:rPr lang="en-US" sz="1000" dirty="0" err="1">
                <a:solidFill>
                  <a:srgbClr val="000000"/>
                </a:solidFill>
                <a:cs typeface="Arial" panose="020B0604020202020204" pitchFamily="34" charset="0"/>
              </a:rPr>
              <a:t>dst</a:t>
            </a: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168.63.129.16 255.255.255.255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gateway 172.16.3.1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priority 2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device "port3"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   next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   edit 5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</a:t>
            </a:r>
            <a:r>
              <a:rPr lang="en-US" sz="1000" dirty="0" err="1">
                <a:solidFill>
                  <a:srgbClr val="000000"/>
                </a:solidFill>
                <a:cs typeface="Arial" panose="020B0604020202020204" pitchFamily="34" charset="0"/>
              </a:rPr>
              <a:t>dst</a:t>
            </a: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172.16.0.0 255.255.0.0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gateway 172.16.3.1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priority 2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       set device "port3"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   next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00599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创建防火墙</a:t>
            </a:r>
            <a:r>
              <a:rPr lang="en-US" altLang="zh-CN" dirty="0"/>
              <a:t>inside</a:t>
            </a:r>
            <a:r>
              <a:rPr lang="zh-CN" altLang="en-US" dirty="0"/>
              <a:t>接口</a:t>
            </a:r>
            <a:r>
              <a:rPr lang="en-US" altLang="zh-CN" dirty="0"/>
              <a:t>ALB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8F7B4C-FA99-ADFC-0AEB-7EB0C504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08" y="1000563"/>
            <a:ext cx="9713365" cy="511818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88A576-10A6-18C1-3E2F-51B1651A3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20" y="1000562"/>
            <a:ext cx="9509175" cy="511818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C788ECB-747D-34E3-8432-9029EF7D7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087" y="1022973"/>
            <a:ext cx="10082088" cy="509577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3B781B7-29D1-EC58-4644-8C4CB8E4E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332" y="1000562"/>
            <a:ext cx="5731510" cy="51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2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GWLB</a:t>
            </a:r>
            <a:r>
              <a:rPr lang="zh-CN" altLang="en-US" dirty="0"/>
              <a:t>和</a:t>
            </a:r>
            <a:r>
              <a:rPr lang="en-US" altLang="zh-CN" dirty="0"/>
              <a:t>ALB</a:t>
            </a:r>
            <a:r>
              <a:rPr lang="zh-CN" altLang="en-US" dirty="0"/>
              <a:t>健康检查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537EC-C8DE-236C-5A93-513E0F797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60" y="1067367"/>
            <a:ext cx="10961546" cy="5132650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4060487-A56A-A9D1-09F7-A7032D6B1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198" y="1067367"/>
            <a:ext cx="9584956" cy="514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9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创建业务</a:t>
            </a:r>
            <a:r>
              <a:rPr lang="en-US" altLang="zh-CN" dirty="0"/>
              <a:t>ALB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61E821-1B24-1615-2EC0-91F695DF2D06}"/>
              </a:ext>
            </a:extLst>
          </p:cNvPr>
          <p:cNvSpPr txBox="1"/>
          <p:nvPr/>
        </p:nvSpPr>
        <p:spPr>
          <a:xfrm>
            <a:off x="489563" y="6241209"/>
            <a:ext cx="766908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Server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创建过程省略，创建一个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web server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Linux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服务器，开启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httpd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服务并修改默认页面配置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9C3FC7-C7DB-58EA-FD0B-741169463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54" y="808893"/>
            <a:ext cx="6725055" cy="53322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0DEE57-F0F0-9FA7-54BA-0857413A9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39" y="808894"/>
            <a:ext cx="9463626" cy="53322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30DB16-6815-CC90-3AD3-EF7464021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889" y="808891"/>
            <a:ext cx="9827770" cy="53068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AE740E-42D7-623A-D5FA-4D5BF238B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585" y="808892"/>
            <a:ext cx="10393603" cy="5331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EAEF37-F784-DB17-7AD6-701887F73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4222" y="808891"/>
            <a:ext cx="10333832" cy="53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1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Server </a:t>
            </a:r>
            <a:r>
              <a:rPr lang="zh-CN" altLang="en-US" dirty="0"/>
              <a:t>出向</a:t>
            </a:r>
            <a:r>
              <a:rPr lang="en-US" altLang="zh-CN" dirty="0"/>
              <a:t>Internet policy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61E821-1B24-1615-2EC0-91F695DF2D06}"/>
              </a:ext>
            </a:extLst>
          </p:cNvPr>
          <p:cNvSpPr txBox="1"/>
          <p:nvPr/>
        </p:nvSpPr>
        <p:spPr>
          <a:xfrm>
            <a:off x="489563" y="6106738"/>
            <a:ext cx="766908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Server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创建过程省略，创建一个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web server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Linux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服务器，开启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httpd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服务并修改默认页面配置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BAE740E-42D7-623A-D5FA-4D5BF238B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78" y="846528"/>
            <a:ext cx="9672918" cy="4962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20A190-7133-84E4-92EB-032947D73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88" y="846528"/>
            <a:ext cx="10634075" cy="496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1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Server UDR</a:t>
            </a:r>
            <a:r>
              <a:rPr lang="zh-CN" altLang="en-US" dirty="0"/>
              <a:t>路由设置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C0A688-8717-9A81-9E8A-BEFA70961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89" y="902524"/>
            <a:ext cx="10142145" cy="5221643"/>
          </a:xfrm>
          <a:prstGeom prst="rect">
            <a:avLst/>
          </a:prstGeom>
        </p:spPr>
      </p:pic>
      <p:pic>
        <p:nvPicPr>
          <p:cNvPr id="6" name="Picture 5" descr="A computer screen with text&#10;&#10;Description automatically generated">
            <a:extLst>
              <a:ext uri="{FF2B5EF4-FFF2-40B4-BE49-F238E27FC236}">
                <a16:creationId xmlns:a16="http://schemas.microsoft.com/office/drawing/2014/main" id="{987D2B10-D25B-7CEB-F14A-15F9FCE25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798" y="902523"/>
            <a:ext cx="10216814" cy="54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2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南北业务验证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F38D-203A-7673-A796-2EE5FB892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78" y="902524"/>
            <a:ext cx="7876330" cy="5245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137821-F34E-BFC2-8BA8-44EB6150C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069" y="907729"/>
            <a:ext cx="9359153" cy="524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3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防火墙访问记录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27839C-8D6B-DE8F-446D-6971263C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38" y="902524"/>
            <a:ext cx="10393443" cy="5245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60367D-B4B0-9205-6D57-252FB3002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530" y="902525"/>
            <a:ext cx="10841194" cy="52459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145110-E752-6E1B-9ADA-0D674DD9DCE9}"/>
              </a:ext>
            </a:extLst>
          </p:cNvPr>
          <p:cNvSpPr txBox="1"/>
          <p:nvPr/>
        </p:nvSpPr>
        <p:spPr>
          <a:xfrm>
            <a:off x="833718" y="6306051"/>
            <a:ext cx="370242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FF0000"/>
                </a:solidFill>
                <a:cs typeface="Arial" panose="020B0604020202020204" pitchFamily="34" charset="0"/>
              </a:rPr>
              <a:t>Server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源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20204" pitchFamily="34" charset="0"/>
              </a:rPr>
              <a:t>IP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会变成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20204" pitchFamily="34" charset="0"/>
              </a:rPr>
              <a:t>ALB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的公网地址</a:t>
            </a:r>
            <a:endParaRPr lang="en-US" sz="14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03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5778" y="141345"/>
            <a:ext cx="10837164" cy="726454"/>
          </a:xfrm>
        </p:spPr>
        <p:txBody>
          <a:bodyPr/>
          <a:lstStyle/>
          <a:p>
            <a:r>
              <a:rPr lang="en-US" altLang="zh-CN" dirty="0"/>
              <a:t>Azure GWLB</a:t>
            </a:r>
            <a:r>
              <a:rPr lang="zh-CN" altLang="en-US" dirty="0"/>
              <a:t>介绍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8561" y="1133270"/>
            <a:ext cx="8562985" cy="629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dirty="0">
                <a:solidFill>
                  <a:srgbClr val="000000"/>
                </a:solidFill>
                <a:cs typeface="Arial" panose="020B0604020202020204" pitchFamily="34" charset="0"/>
              </a:rPr>
              <a:t>不同于</a:t>
            </a:r>
            <a:r>
              <a:rPr lang="en-US" altLang="zh-CN" dirty="0">
                <a:solidFill>
                  <a:srgbClr val="000000"/>
                </a:solidFill>
                <a:cs typeface="Arial" panose="020B0604020202020204" pitchFamily="34" charset="0"/>
              </a:rPr>
              <a:t>AWS</a:t>
            </a:r>
            <a:r>
              <a:rPr lang="zh-CN" altLang="en-US" dirty="0">
                <a:solidFill>
                  <a:srgbClr val="000000"/>
                </a:solidFill>
                <a:cs typeface="Arial" panose="020B0604020202020204" pitchFamily="34" charset="0"/>
              </a:rPr>
              <a:t>和</a:t>
            </a:r>
            <a:r>
              <a:rPr lang="en-US" altLang="zh-CN" dirty="0" err="1">
                <a:solidFill>
                  <a:srgbClr val="000000"/>
                </a:solidFill>
                <a:cs typeface="Arial" panose="020B0604020202020204" pitchFamily="34" charset="0"/>
              </a:rPr>
              <a:t>Aliyun</a:t>
            </a:r>
            <a:r>
              <a:rPr lang="zh-CN" altLang="en-US" dirty="0">
                <a:solidFill>
                  <a:srgbClr val="000000"/>
                </a:solidFill>
                <a:cs typeface="Arial" panose="020B0604020202020204" pitchFamily="34" charset="0"/>
              </a:rPr>
              <a:t>的</a:t>
            </a:r>
            <a:r>
              <a:rPr lang="en-US" altLang="zh-CN" dirty="0">
                <a:solidFill>
                  <a:srgbClr val="000000"/>
                </a:solidFill>
                <a:cs typeface="Arial" panose="020B0604020202020204" pitchFamily="34" charset="0"/>
              </a:rPr>
              <a:t>Geneve</a:t>
            </a:r>
            <a:r>
              <a:rPr lang="zh-CN" altLang="en-US" dirty="0">
                <a:solidFill>
                  <a:srgbClr val="000000"/>
                </a:solidFill>
                <a:cs typeface="Arial" panose="020B0604020202020204" pitchFamily="34" charset="0"/>
              </a:rPr>
              <a:t>封装实现方式，</a:t>
            </a:r>
            <a:r>
              <a:rPr lang="en-US" altLang="zh-CN" dirty="0">
                <a:solidFill>
                  <a:srgbClr val="000000"/>
                </a:solidFill>
                <a:cs typeface="Arial" panose="020B0604020202020204" pitchFamily="34" charset="0"/>
              </a:rPr>
              <a:t>Azure</a:t>
            </a:r>
            <a:r>
              <a:rPr lang="zh-CN" altLang="en-US" dirty="0">
                <a:solidFill>
                  <a:srgbClr val="000000"/>
                </a:solidFill>
                <a:cs typeface="Arial" panose="020B0604020202020204" pitchFamily="34" charset="0"/>
              </a:rPr>
              <a:t>通过</a:t>
            </a:r>
            <a:r>
              <a:rPr lang="en-US" altLang="zh-CN" dirty="0">
                <a:solidFill>
                  <a:srgbClr val="000000"/>
                </a:solidFill>
                <a:cs typeface="Arial" panose="020B0604020202020204" pitchFamily="34" charset="0"/>
              </a:rPr>
              <a:t>VXLAN</a:t>
            </a:r>
            <a:r>
              <a:rPr lang="zh-CN" altLang="en-US" dirty="0">
                <a:solidFill>
                  <a:srgbClr val="000000"/>
                </a:solidFill>
                <a:cs typeface="Arial" panose="020B0604020202020204" pitchFamily="34" charset="0"/>
              </a:rPr>
              <a:t>封装实现</a:t>
            </a:r>
            <a:r>
              <a:rPr lang="en-US" altLang="zh-CN" dirty="0">
                <a:solidFill>
                  <a:srgbClr val="000000"/>
                </a:solidFill>
                <a:cs typeface="Arial" panose="020B0604020202020204" pitchFamily="34" charset="0"/>
              </a:rPr>
              <a:t>GWLB</a:t>
            </a:r>
            <a:r>
              <a:rPr lang="zh-CN" altLang="en-US" dirty="0">
                <a:solidFill>
                  <a:srgbClr val="000000"/>
                </a:solidFill>
                <a:cs typeface="Arial" panose="020B0604020202020204" pitchFamily="34" charset="0"/>
              </a:rPr>
              <a:t>；</a:t>
            </a:r>
            <a:endParaRPr lang="en-US" altLang="zh-CN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dirty="0">
                <a:solidFill>
                  <a:srgbClr val="000000"/>
                </a:solidFill>
                <a:cs typeface="Arial" panose="020B0604020202020204" pitchFamily="34" charset="0"/>
              </a:rPr>
              <a:t>支持入向</a:t>
            </a:r>
            <a:r>
              <a:rPr lang="en-US" altLang="zh-CN" dirty="0">
                <a:solidFill>
                  <a:srgbClr val="000000"/>
                </a:solidFill>
                <a:cs typeface="Arial" panose="020B0604020202020204" pitchFamily="34" charset="0"/>
              </a:rPr>
              <a:t>/</a:t>
            </a:r>
            <a:r>
              <a:rPr lang="zh-CN" altLang="en-US" dirty="0">
                <a:solidFill>
                  <a:srgbClr val="000000"/>
                </a:solidFill>
                <a:cs typeface="Arial" panose="020B0604020202020204" pitchFamily="34" charset="0"/>
              </a:rPr>
              <a:t>出向检查</a:t>
            </a:r>
            <a:endParaRPr lang="en-US" altLang="zh-CN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26" name="图片 25" descr="图示&#10;&#10;描述已自动生成">
            <a:extLst>
              <a:ext uri="{FF2B5EF4-FFF2-40B4-BE49-F238E27FC236}">
                <a16:creationId xmlns:a16="http://schemas.microsoft.com/office/drawing/2014/main" id="{545DD1B3-FEF1-3361-3AEC-098F545D8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36" y="1896169"/>
            <a:ext cx="9337727" cy="447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5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东西业务验证</a:t>
            </a:r>
          </a:p>
        </p:txBody>
      </p:sp>
      <p:pic>
        <p:nvPicPr>
          <p:cNvPr id="2" name="Picture 1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B362C2AD-1F3C-C92B-07D9-F89F4950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89" y="973212"/>
            <a:ext cx="7816511" cy="5060035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D49D937-9108-3787-DEDF-303C39DC3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645" y="973212"/>
            <a:ext cx="7528546" cy="50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1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防火墙访问记录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A6C37AF-101C-3AC1-D626-460F2B98C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179250"/>
            <a:ext cx="11390240" cy="427796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5A0E3E4-C592-12A0-90B6-4889E82FC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857" y="1706003"/>
            <a:ext cx="10883365" cy="460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B7F9D-A261-ECCF-6868-B27E90230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补充：</a:t>
            </a:r>
            <a:r>
              <a:rPr lang="en-US" altLang="zh-CN" dirty="0"/>
              <a:t>Server</a:t>
            </a:r>
            <a:r>
              <a:rPr lang="zh-CN" altLang="en-US" dirty="0"/>
              <a:t>直接绑定</a:t>
            </a:r>
            <a:r>
              <a:rPr lang="en-US" altLang="zh-CN" dirty="0"/>
              <a:t>EIP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75279-65C0-0D2E-B6CE-E74595F70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96" y="1030201"/>
            <a:ext cx="10582382" cy="47975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A0AC6-0E32-F3FD-A1A0-25C4EB94E054}"/>
              </a:ext>
            </a:extLst>
          </p:cNvPr>
          <p:cNvSpPr txBox="1"/>
          <p:nvPr/>
        </p:nvSpPr>
        <p:spPr>
          <a:xfrm>
            <a:off x="359596" y="6053328"/>
            <a:ext cx="8997695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Server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网卡可以将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Server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流量转发给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GWLB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1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05A52-D24F-6FFB-68E3-859482177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731B4F-AB71-9C18-F595-834CBEE29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GWLB FGT Session</a:t>
            </a:r>
            <a:r>
              <a:rPr lang="zh-CN" altLang="en-US" dirty="0"/>
              <a:t>同步</a:t>
            </a:r>
            <a:r>
              <a:rPr lang="en-US" altLang="zh-CN" dirty="0"/>
              <a:t>-1</a:t>
            </a:r>
            <a:endParaRPr lang="en-US" dirty="0"/>
          </a:p>
        </p:txBody>
      </p:sp>
      <p:pic>
        <p:nvPicPr>
          <p:cNvPr id="2" name="Picture 1" descr="A computer screen shot of a black background&#10;&#10;AI-generated content may be incorrect.">
            <a:extLst>
              <a:ext uri="{FF2B5EF4-FFF2-40B4-BE49-F238E27FC236}">
                <a16:creationId xmlns:a16="http://schemas.microsoft.com/office/drawing/2014/main" id="{CC2454F3-E615-609D-F38A-ABD4C2F3F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95" y="956691"/>
            <a:ext cx="9559829" cy="42919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9B7A42-93C5-4355-4AEF-D36D079088CF}"/>
              </a:ext>
            </a:extLst>
          </p:cNvPr>
          <p:cNvSpPr txBox="1"/>
          <p:nvPr/>
        </p:nvSpPr>
        <p:spPr>
          <a:xfrm>
            <a:off x="265778" y="5541264"/>
            <a:ext cx="957480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可以通过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config system auto-scale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来同步配置 ，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standalone-cluster + HA session sync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来实现集群设备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session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同步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03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0B7DF-F2F0-84D1-AC1E-8BCCBF49B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01380F-E033-D041-6784-4362DA2B5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GWLB FGT Session</a:t>
            </a:r>
            <a:r>
              <a:rPr lang="zh-CN" altLang="en-US" dirty="0"/>
              <a:t>同步</a:t>
            </a:r>
            <a:r>
              <a:rPr lang="en-US" altLang="zh-CN" dirty="0"/>
              <a:t>-2</a:t>
            </a:r>
            <a:endParaRPr lang="en-US" dirty="0"/>
          </a:p>
        </p:txBody>
      </p:sp>
      <p:pic>
        <p:nvPicPr>
          <p:cNvPr id="7" name="Picture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F965B183-976E-A0F8-81B3-F994635D8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1" y="1218946"/>
            <a:ext cx="9414483" cy="42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9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9EB2E-E13A-B1DF-0ED4-88B228188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E1A07E-6805-99A4-B7DB-FE2A2750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GWLB FGT Session</a:t>
            </a:r>
            <a:r>
              <a:rPr lang="zh-CN" altLang="en-US" dirty="0"/>
              <a:t>同步</a:t>
            </a:r>
            <a:r>
              <a:rPr lang="en-US" altLang="zh-CN" dirty="0"/>
              <a:t>-3</a:t>
            </a:r>
            <a:endParaRPr lang="en-US" dirty="0"/>
          </a:p>
        </p:txBody>
      </p:sp>
      <p:pic>
        <p:nvPicPr>
          <p:cNvPr id="2" name="Picture 1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F861100A-D0CD-326E-9A3D-37CD25307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44" y="1058735"/>
            <a:ext cx="9449392" cy="429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6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9F07C-040C-E4BA-1E49-FE753CFE6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088DA-318E-DCF8-CC56-202FBB020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测试验证</a:t>
            </a:r>
            <a:r>
              <a:rPr lang="en-US" altLang="zh-CN" dirty="0"/>
              <a:t>-1</a:t>
            </a:r>
            <a:endParaRPr lang="en-US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650926-9D68-0E23-8733-C17128545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6" y="970280"/>
            <a:ext cx="9517022" cy="48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7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27D61-E35B-00C1-D228-77A24C83A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B872AC-A90E-9909-F702-07138E271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测试验证</a:t>
            </a:r>
            <a:r>
              <a:rPr lang="en-US" altLang="zh-CN" dirty="0"/>
              <a:t>-2</a:t>
            </a:r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054EF9-5407-542D-9563-DF44F675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5" y="1158556"/>
            <a:ext cx="10241779" cy="3943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F4A6C0-E39F-6204-25A2-3237F9EE5805}"/>
              </a:ext>
            </a:extLst>
          </p:cNvPr>
          <p:cNvSpPr txBox="1"/>
          <p:nvPr/>
        </p:nvSpPr>
        <p:spPr>
          <a:xfrm>
            <a:off x="371855" y="5413212"/>
            <a:ext cx="337464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此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session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为同步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session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，所以没有流量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10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3BCEE-43F7-7245-D48B-4473D7AF6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0778E-DC87-FE40-4BD3-098C0158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测试验证</a:t>
            </a:r>
            <a:r>
              <a:rPr lang="en-US" altLang="zh-CN" dirty="0"/>
              <a:t>-3</a:t>
            </a:r>
            <a:endParaRPr lang="en-US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7811DB-F573-7363-B8AB-15AD8B0C7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31" y="1064895"/>
            <a:ext cx="10282247" cy="4430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EC59AE-F053-5819-63BA-D4C7D4E2EE9E}"/>
              </a:ext>
            </a:extLst>
          </p:cNvPr>
          <p:cNvSpPr txBox="1"/>
          <p:nvPr/>
        </p:nvSpPr>
        <p:spPr>
          <a:xfrm>
            <a:off x="408431" y="5897880"/>
            <a:ext cx="560922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当前业务被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GWLB HASH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到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FGT2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来处理，所以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session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中才会由流量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54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38C8D-ED9F-3E22-9D1A-8597B2EF4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202910-F688-7F56-FB5B-2D2A0CAE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测试验证</a:t>
            </a:r>
            <a:r>
              <a:rPr lang="en-US" altLang="zh-CN" dirty="0"/>
              <a:t>-4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A4DA5C-EDC6-16D1-B667-FEA33153567E}"/>
              </a:ext>
            </a:extLst>
          </p:cNvPr>
          <p:cNvSpPr txBox="1"/>
          <p:nvPr/>
        </p:nvSpPr>
        <p:spPr>
          <a:xfrm>
            <a:off x="435864" y="5680680"/>
            <a:ext cx="337464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此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session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为同步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session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，所以没有流量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F4FC89-2240-4809-DEB4-3BA666AD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64" y="960755"/>
            <a:ext cx="9978278" cy="448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9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</a:t>
            </a:r>
            <a:r>
              <a:rPr lang="en-US" altLang="zh-CN" dirty="0"/>
              <a:t>VNET</a:t>
            </a:r>
            <a:r>
              <a:rPr lang="zh-CN" altLang="en-US" dirty="0"/>
              <a:t>规划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F509F-0D76-BFC0-D98D-62F26C5CC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978486"/>
            <a:ext cx="10275216" cy="5057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DE6C31-23C8-3974-5EC8-BCCC0ED1A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924" y="978486"/>
            <a:ext cx="10997306" cy="5057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F13B81-BE7A-88DC-86FB-1FD023D9356E}"/>
              </a:ext>
            </a:extLst>
          </p:cNvPr>
          <p:cNvSpPr txBox="1"/>
          <p:nvPr/>
        </p:nvSpPr>
        <p:spPr>
          <a:xfrm>
            <a:off x="886120" y="6193411"/>
            <a:ext cx="495680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App-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vnet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作为业务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Vnet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，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Security-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vnet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作为安全检测的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Vnet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65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3CD40-E51A-A08E-5B7F-91831C48C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C62892-F281-5A71-97B2-B59C08C3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测试验证</a:t>
            </a:r>
            <a:r>
              <a:rPr lang="en-US" altLang="zh-CN" dirty="0"/>
              <a:t>-5</a:t>
            </a:r>
            <a:endParaRPr lang="en-US" dirty="0"/>
          </a:p>
        </p:txBody>
      </p: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CE459EC-73B6-D926-C89D-F92140B2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51051"/>
            <a:ext cx="8361066" cy="44050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A520E1-93B6-DFB2-8748-85E1E5334E19}"/>
              </a:ext>
            </a:extLst>
          </p:cNvPr>
          <p:cNvSpPr txBox="1"/>
          <p:nvPr/>
        </p:nvSpPr>
        <p:spPr>
          <a:xfrm>
            <a:off x="9326880" y="2670048"/>
            <a:ext cx="227491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非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TCP session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也可以同步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5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AE0DA-AE13-E882-48D4-D6DF8EF55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4361AF-4272-15DE-32D5-3A419992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测试验证</a:t>
            </a:r>
            <a:r>
              <a:rPr lang="en-US" altLang="zh-CN" dirty="0"/>
              <a:t>-6</a:t>
            </a:r>
            <a:endParaRPr lang="en-US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BEC191-7F73-B3ED-BB55-3E6FED350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133919"/>
            <a:ext cx="9396830" cy="41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2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61C0A-226A-BC45-ACB6-76CC21DAF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6DF6CD-619E-CE62-D057-119E7427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测试验证</a:t>
            </a:r>
            <a:r>
              <a:rPr lang="en-US" altLang="zh-CN" dirty="0"/>
              <a:t>-7</a:t>
            </a:r>
            <a:endParaRPr lang="en-US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906698-4D64-3842-21C1-A45A9B876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85735"/>
            <a:ext cx="9294058" cy="409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0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431C4-B434-CD06-D28A-A062394D7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B8071A-547A-8CEA-2A07-C419EDE48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测试验证</a:t>
            </a:r>
            <a:r>
              <a:rPr lang="en-US" altLang="zh-CN" dirty="0"/>
              <a:t>-8</a:t>
            </a:r>
            <a:endParaRPr lang="en-US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D9FDC0-5A13-9CDC-0906-527A1B2EC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210437"/>
            <a:ext cx="9412225" cy="362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A004C-C706-C78C-A73F-AD2AB0340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0B821A-A013-3523-524F-52D639D1A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测试验证</a:t>
            </a:r>
            <a:r>
              <a:rPr lang="en-US" altLang="zh-CN" dirty="0"/>
              <a:t>-9</a:t>
            </a:r>
            <a:endParaRPr lang="en-US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D9C7D1-B114-195F-0C21-D84F07309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43" y="1047813"/>
            <a:ext cx="9904675" cy="4767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654981-0F35-FB5F-D8CB-ED2E791692BB}"/>
              </a:ext>
            </a:extLst>
          </p:cNvPr>
          <p:cNvSpPr txBox="1"/>
          <p:nvPr/>
        </p:nvSpPr>
        <p:spPr>
          <a:xfrm>
            <a:off x="390143" y="6025896"/>
            <a:ext cx="1014886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ssl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offload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卸载流量同步信息，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session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同步的是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tcp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session,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解密后的流量是不同步，只会出现在当前处理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session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的设备上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25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BB54E-9010-0788-8203-D6FC69972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AE8C19-16DC-214D-6C95-DE88C1F8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测试验证</a:t>
            </a:r>
            <a:r>
              <a:rPr lang="en-US" altLang="zh-CN" dirty="0"/>
              <a:t>-10</a:t>
            </a:r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E7C079-D3AE-E64A-FA15-532D09E64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64" y="1043368"/>
            <a:ext cx="9110472" cy="4703914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C289EAF-5FC6-4249-6BB0-DE20B93BA1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914262"/>
              </p:ext>
            </p:extLst>
          </p:nvPr>
        </p:nvGraphicFramePr>
        <p:xfrm>
          <a:off x="10426667" y="1378585"/>
          <a:ext cx="135255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352562" imgH="526962" progId="Package">
                  <p:embed/>
                </p:oleObj>
              </mc:Choice>
              <mc:Fallback>
                <p:oleObj name="Packager Shell Object" showAsIcon="1" r:id="rId3" imgW="1352562" imgH="526962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26667" y="1378585"/>
                        <a:ext cx="1352550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93DC015-B3C5-6132-6D88-BDEA288BAA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871559"/>
              </p:ext>
            </p:extLst>
          </p:nvPr>
        </p:nvGraphicFramePr>
        <p:xfrm>
          <a:off x="10602482" y="2097188"/>
          <a:ext cx="1000920" cy="569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27223" imgH="526962" progId="Package">
                  <p:embed/>
                </p:oleObj>
              </mc:Choice>
              <mc:Fallback>
                <p:oleObj name="Packager Shell Object" showAsIcon="1" r:id="rId5" imgW="927223" imgH="526962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02482" y="2097188"/>
                        <a:ext cx="1000920" cy="5690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5FAB323-F4E3-868B-2ADA-C8F86F973454}"/>
              </a:ext>
            </a:extLst>
          </p:cNvPr>
          <p:cNvSpPr txBox="1"/>
          <p:nvPr/>
        </p:nvSpPr>
        <p:spPr>
          <a:xfrm>
            <a:off x="9776022" y="2971933"/>
            <a:ext cx="237276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解密前和解密后的抓包信息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90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E837C-EF35-9672-C0C5-2BDB786DD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A62EF3-25A1-7F72-14A4-7BE1E250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测试验证</a:t>
            </a:r>
            <a:r>
              <a:rPr lang="en-US" altLang="zh-CN" dirty="0"/>
              <a:t>-11</a:t>
            </a:r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170606-E508-F151-511C-DF4C1275A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32" y="1060894"/>
            <a:ext cx="9320784" cy="472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9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A717D-E474-95EA-A63B-2058B9432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EDC533-A7B8-3EE8-1547-C7649999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关闭某台设备测试</a:t>
            </a:r>
            <a:r>
              <a:rPr lang="en-US" altLang="zh-CN" dirty="0"/>
              <a:t>-1</a:t>
            </a:r>
            <a:endParaRPr lang="en-US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93BB97-D43A-7550-B328-F7E09E6AA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62" y="1028065"/>
            <a:ext cx="10524142" cy="43424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812F90-9173-6C7D-C4A3-050102A635B8}"/>
              </a:ext>
            </a:extLst>
          </p:cNvPr>
          <p:cNvSpPr txBox="1"/>
          <p:nvPr/>
        </p:nvSpPr>
        <p:spPr>
          <a:xfrm>
            <a:off x="411480" y="5760720"/>
            <a:ext cx="895950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分次关闭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FGT2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FGT1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设备，观察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session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同步处理业务和业务访问测试是否由中断，结果测试业务访问正常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3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28A8C-4B66-349E-76C4-F234E41F5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27FD7A-CC69-51D4-991B-D0270D783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关闭某台设备测试</a:t>
            </a:r>
            <a:r>
              <a:rPr lang="en-US" altLang="zh-CN" dirty="0"/>
              <a:t>-2</a:t>
            </a:r>
            <a:endParaRPr lang="en-US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EBE8A5-D701-F57F-51CE-E097BF16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44" y="1029970"/>
            <a:ext cx="8927592" cy="483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8BD65-1268-E7FC-8EEC-3C6E4CBDF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23142-8B45-79C7-2499-CF4DC759B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关闭某台设备测试</a:t>
            </a:r>
            <a:r>
              <a:rPr lang="en-US" altLang="zh-CN" dirty="0"/>
              <a:t>-3</a:t>
            </a:r>
            <a:endParaRPr lang="en-US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319E81-E62F-A11F-B16B-3B8C43B6C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6" y="902524"/>
            <a:ext cx="9125926" cy="439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0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</a:t>
            </a:r>
            <a:r>
              <a:rPr lang="en-US" altLang="zh-CN" dirty="0"/>
              <a:t>subnet</a:t>
            </a:r>
            <a:r>
              <a:rPr lang="zh-CN" altLang="en-US" dirty="0"/>
              <a:t>规划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AB247-0C9D-4E54-1A85-DCB145D17E2A}"/>
              </a:ext>
            </a:extLst>
          </p:cNvPr>
          <p:cNvSpPr txBox="1"/>
          <p:nvPr/>
        </p:nvSpPr>
        <p:spPr>
          <a:xfrm>
            <a:off x="473030" y="6035380"/>
            <a:ext cx="957666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每台防火墙使用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3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个接口，一个接口用于管理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Vdom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一个用于南北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vdom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，一个用于东西向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vdom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分离业务和控制层面流量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74DB0E0-CB23-7B87-6E64-3A799BCEB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89" y="1144176"/>
            <a:ext cx="8400131" cy="4542548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68A4F5A-7A30-2666-2819-F0E21B4A5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701" y="1219727"/>
            <a:ext cx="8191046" cy="446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9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3122C-31BB-12A5-B937-AE0C5C0B7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719F93-FAF7-7E6D-322D-72FBA244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关闭某台设备测试</a:t>
            </a:r>
            <a:r>
              <a:rPr lang="en-US" altLang="zh-CN" dirty="0"/>
              <a:t>-4</a:t>
            </a:r>
            <a:endParaRPr lang="en-US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64FA16-556E-F1DF-26B0-6BD0A52FE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098676"/>
            <a:ext cx="9005171" cy="44379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DC17F7-D942-53BA-24CF-6606F59DBA02}"/>
              </a:ext>
            </a:extLst>
          </p:cNvPr>
          <p:cNvSpPr txBox="1"/>
          <p:nvPr/>
        </p:nvSpPr>
        <p:spPr>
          <a:xfrm>
            <a:off x="265778" y="5861304"/>
            <a:ext cx="743184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逐步关闭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FGT2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FGT1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前，在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FGT3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上开启抓包，可以观察到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session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同步处理数据包的过程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10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26D77-E973-0BEC-6ACF-C809286CB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A9B6C7-5B7C-E736-AFF3-D4D906B52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关闭某台设备测试</a:t>
            </a:r>
            <a:r>
              <a:rPr lang="en-US" altLang="zh-CN" dirty="0"/>
              <a:t>-5</a:t>
            </a:r>
            <a:endParaRPr lang="en-US" dirty="0"/>
          </a:p>
        </p:txBody>
      </p:sp>
      <p:pic>
        <p:nvPicPr>
          <p:cNvPr id="2" name="Picture 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5A01607-EE43-020F-033F-AEDC272FE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08" y="1120013"/>
            <a:ext cx="7839456" cy="482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9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05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 interface</a:t>
            </a:r>
            <a:r>
              <a:rPr lang="zh-CN" altLang="en-US" dirty="0"/>
              <a:t>规划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AB247-0C9D-4E54-1A85-DCB145D17E2A}"/>
              </a:ext>
            </a:extLst>
          </p:cNvPr>
          <p:cNvSpPr txBox="1"/>
          <p:nvPr/>
        </p:nvSpPr>
        <p:spPr>
          <a:xfrm>
            <a:off x="599490" y="6227849"/>
            <a:ext cx="619592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根据之前规划的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Vnet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Subnet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，基于接口角色创建相应的接口并绑定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上。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80E1DE4-3852-A67C-465E-5DE7DE287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7" y="902524"/>
            <a:ext cx="9780786" cy="523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7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 security group</a:t>
            </a:r>
            <a:r>
              <a:rPr lang="zh-CN" altLang="en-US" dirty="0"/>
              <a:t>规划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AB247-0C9D-4E54-1A85-DCB145D17E2A}"/>
              </a:ext>
            </a:extLst>
          </p:cNvPr>
          <p:cNvSpPr txBox="1"/>
          <p:nvPr/>
        </p:nvSpPr>
        <p:spPr>
          <a:xfrm>
            <a:off x="443847" y="5643069"/>
            <a:ext cx="919995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分别应用在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的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port1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作为管理流量控制，一个用于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的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port2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用于业务管控，另外一个用于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APP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业务服务器接口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D889A5-EF66-A467-C185-41AE854F8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978878"/>
            <a:ext cx="10038945" cy="4331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708C45-6216-8BBF-FABC-5A884C919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23" y="978878"/>
            <a:ext cx="10424323" cy="4331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D307F7-BB80-0128-77ED-87D8BC0EC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055" y="971225"/>
            <a:ext cx="10291864" cy="433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1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Public </a:t>
            </a:r>
            <a:r>
              <a:rPr lang="en-US" altLang="zh-CN" dirty="0" err="1"/>
              <a:t>ip</a:t>
            </a:r>
            <a:r>
              <a:rPr lang="zh-CN" altLang="en-US" dirty="0"/>
              <a:t>规划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AB247-0C9D-4E54-1A85-DCB145D17E2A}"/>
              </a:ext>
            </a:extLst>
          </p:cNvPr>
          <p:cNvSpPr txBox="1"/>
          <p:nvPr/>
        </p:nvSpPr>
        <p:spPr>
          <a:xfrm>
            <a:off x="482758" y="5993265"/>
            <a:ext cx="715612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总共创建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3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个，其中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2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个用于防火墙管理口配置管理，另外一个用于业务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绑定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public IP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7325B1-7CEC-C874-3052-164BD6C46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145489"/>
            <a:ext cx="11588086" cy="4567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5E5E93-495B-7E46-A58F-A046E3364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586" y="1145489"/>
            <a:ext cx="9945278" cy="459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 err="1"/>
              <a:t>Fortigate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6A9F2-A29A-DE9D-4299-A696F2378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07" y="829556"/>
            <a:ext cx="5191138" cy="5481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45954E-CF2D-B6E9-DBF5-198BFB813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925" y="870753"/>
            <a:ext cx="5116661" cy="5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BDBA99-DFFB-A383-3B9A-0C76F45A3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5682" y="818065"/>
            <a:ext cx="4959335" cy="54931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7A71EA-A81E-17D0-7304-4AC791DBB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182" y="859263"/>
            <a:ext cx="5169323" cy="54290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BF503A-A3D2-8A2D-149B-24559259D504}"/>
              </a:ext>
            </a:extLst>
          </p:cNvPr>
          <p:cNvSpPr txBox="1"/>
          <p:nvPr/>
        </p:nvSpPr>
        <p:spPr>
          <a:xfrm>
            <a:off x="9637762" y="2448520"/>
            <a:ext cx="237943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注意创建防火墙实例时候可以先不绑定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public IP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，创建完之后再绑定，或者提前配置好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public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再绑定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83715A-702B-F777-D243-BA7E8BCBC8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1443" y="799850"/>
            <a:ext cx="4964774" cy="551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3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GWLB-1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5E6AE6-937D-B907-BA4A-F8AFF48FB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39" y="830917"/>
            <a:ext cx="5685261" cy="5346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C1E64E-28F3-78EF-2138-D0077413B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702" y="866721"/>
            <a:ext cx="10389580" cy="53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7189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A87B996-0F7D-0B4C-AE60-DDA80FF33A7A}" vid="{0F1DD611-4A27-5E47-9F79-5E28042758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ABD14C2C2E1C724994C3319BB229CE79" ma:contentTypeVersion="11" ma:contentTypeDescription="新建文档。" ma:contentTypeScope="" ma:versionID="a39d8533c98bc49b02c69af0c7b0dab6">
  <xsd:schema xmlns:xsd="http://www.w3.org/2001/XMLSchema" xmlns:xs="http://www.w3.org/2001/XMLSchema" xmlns:p="http://schemas.microsoft.com/office/2006/metadata/properties" xmlns:ns2="229957b2-cbe7-467d-b4ca-4a827ada6d04" targetNamespace="http://schemas.microsoft.com/office/2006/metadata/properties" ma:root="true" ma:fieldsID="ebc3bfe3c72af643abf9ed833d0b6678" ns2:_="">
    <xsd:import namespace="229957b2-cbe7-467d-b4ca-4a827ada6d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9957b2-cbe7-467d-b4ca-4a827ada6d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B5949-B7B0-436C-A00A-915E17E8BA08}">
  <ds:schemaRefs>
    <ds:schemaRef ds:uri="http://purl.org/dc/terms/"/>
    <ds:schemaRef ds:uri="http://schemas.microsoft.com/office/2006/documentManagement/types"/>
    <ds:schemaRef ds:uri="229957b2-cbe7-467d-b4ca-4a827ada6d04"/>
    <ds:schemaRef ds:uri="http://purl.org/dc/elements/1.1/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E6C0A05-2C5E-4551-A1C4-68B7DA769D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B95F10-C526-4EBC-8FD4-50F48225A1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9957b2-cbe7-467d-b4ca-4a827ada6d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75314</TotalTime>
  <Words>1484</Words>
  <Application>Microsoft Office PowerPoint</Application>
  <PresentationFormat>Widescreen</PresentationFormat>
  <Paragraphs>175</Paragraphs>
  <Slides>42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-apple-system</vt:lpstr>
      <vt:lpstr>Helvetica Neue</vt:lpstr>
      <vt:lpstr>Inter</vt:lpstr>
      <vt:lpstr>Arial</vt:lpstr>
      <vt:lpstr>Fortinet Theme</vt:lpstr>
      <vt:lpstr>Package</vt:lpstr>
      <vt:lpstr>Azure GWLB FGT Best Practice</vt:lpstr>
      <vt:lpstr>Azure GWLB介绍</vt:lpstr>
      <vt:lpstr>网络VNET规划</vt:lpstr>
      <vt:lpstr>网络subnet规划</vt:lpstr>
      <vt:lpstr>Network interface规划</vt:lpstr>
      <vt:lpstr>Network security group规划</vt:lpstr>
      <vt:lpstr>Public ip规划</vt:lpstr>
      <vt:lpstr>创建Fortigate</vt:lpstr>
      <vt:lpstr>创建GWLB-1</vt:lpstr>
      <vt:lpstr>创建GWLB-2</vt:lpstr>
      <vt:lpstr>创建GWLB-3</vt:lpstr>
      <vt:lpstr>防火墙配置</vt:lpstr>
      <vt:lpstr>创建防火墙inside接口ALB</vt:lpstr>
      <vt:lpstr>GWLB和ALB健康检查</vt:lpstr>
      <vt:lpstr>创建业务ALB</vt:lpstr>
      <vt:lpstr>Server 出向Internet policy</vt:lpstr>
      <vt:lpstr>Server UDR路由设置</vt:lpstr>
      <vt:lpstr>南北业务验证</vt:lpstr>
      <vt:lpstr>防火墙访问记录</vt:lpstr>
      <vt:lpstr>东西业务验证</vt:lpstr>
      <vt:lpstr>防火墙访问记录</vt:lpstr>
      <vt:lpstr>补充：Server直接绑定EIP</vt:lpstr>
      <vt:lpstr>GWLB FGT Session同步-1</vt:lpstr>
      <vt:lpstr>GWLB FGT Session同步-2</vt:lpstr>
      <vt:lpstr>GWLB FGT Session同步-3</vt:lpstr>
      <vt:lpstr>测试验证-1</vt:lpstr>
      <vt:lpstr>测试验证-2</vt:lpstr>
      <vt:lpstr>测试验证-3</vt:lpstr>
      <vt:lpstr>测试验证-4</vt:lpstr>
      <vt:lpstr>测试验证-5</vt:lpstr>
      <vt:lpstr>测试验证-6</vt:lpstr>
      <vt:lpstr>测试验证-7</vt:lpstr>
      <vt:lpstr>测试验证-8</vt:lpstr>
      <vt:lpstr>测试验证-9</vt:lpstr>
      <vt:lpstr>测试验证-10</vt:lpstr>
      <vt:lpstr>测试验证-11</vt:lpstr>
      <vt:lpstr>关闭某台设备测试-1</vt:lpstr>
      <vt:lpstr>关闭某台设备测试-2</vt:lpstr>
      <vt:lpstr>关闭某台设备测试-3</vt:lpstr>
      <vt:lpstr>关闭某台设备测试-4</vt:lpstr>
      <vt:lpstr>关闭某台设备测试-5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subject/>
  <dc:creator>Microsoft Office User</dc:creator>
  <cp:keywords/>
  <dc:description/>
  <cp:lastModifiedBy>Gang Liu</cp:lastModifiedBy>
  <cp:revision>934</cp:revision>
  <cp:lastPrinted>2021-01-11T23:45:02Z</cp:lastPrinted>
  <dcterms:created xsi:type="dcterms:W3CDTF">2019-01-23T23:41:37Z</dcterms:created>
  <dcterms:modified xsi:type="dcterms:W3CDTF">2025-05-19T03:03:49Z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0x010100ABD14C2C2E1C724994C3319BB229CE79</vt:lpwstr>
  </property>
</Properties>
</file>